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16" r:id="rId2"/>
    <p:sldId id="317" r:id="rId3"/>
    <p:sldId id="611" r:id="rId4"/>
    <p:sldId id="318" r:id="rId5"/>
    <p:sldId id="320" r:id="rId6"/>
    <p:sldId id="321" r:id="rId7"/>
    <p:sldId id="322" r:id="rId8"/>
    <p:sldId id="324" r:id="rId9"/>
    <p:sldId id="325" r:id="rId10"/>
    <p:sldId id="327" r:id="rId11"/>
    <p:sldId id="328" r:id="rId12"/>
    <p:sldId id="330" r:id="rId13"/>
    <p:sldId id="331" r:id="rId14"/>
    <p:sldId id="332" r:id="rId15"/>
    <p:sldId id="333" r:id="rId16"/>
    <p:sldId id="334" r:id="rId17"/>
    <p:sldId id="337" r:id="rId18"/>
    <p:sldId id="338" r:id="rId19"/>
    <p:sldId id="339" r:id="rId20"/>
    <p:sldId id="340" r:id="rId21"/>
    <p:sldId id="341" r:id="rId22"/>
    <p:sldId id="612" r:id="rId23"/>
    <p:sldId id="343" r:id="rId24"/>
    <p:sldId id="344" r:id="rId25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 autoAdjust="0"/>
    <p:restoredTop sz="95703"/>
  </p:normalViewPr>
  <p:slideViewPr>
    <p:cSldViewPr snapToGrid="0">
      <p:cViewPr varScale="1">
        <p:scale>
          <a:sx n="128" d="100"/>
          <a:sy n="128" d="100"/>
        </p:scale>
        <p:origin x="8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9FC64-CE49-4AD0-8A72-2CE6EB29295D}" type="datetimeFigureOut">
              <a:rPr lang="nl-NL" smtClean="0"/>
              <a:t>20-05-2021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06199-82B0-4180-8DD3-A4B2AAE57D1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19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</a:rPr>
              <a:t>Figure 15.14 Alterations of chromosome structure</a:t>
            </a:r>
          </a:p>
          <a:p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28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FF07D-F861-4A8D-AE3E-D9187962CAD3}" type="datetime1">
              <a:rPr lang="nl-NL" smtClean="0"/>
              <a:t>20-05-2021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95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C40D-A649-434F-BD0A-AB00FD132D62}" type="datetime1">
              <a:rPr lang="nl-NL" smtClean="0"/>
              <a:t>20-05-2021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7685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56624-E3AE-4D53-9D05-724504D6AF1A}" type="datetime1">
              <a:rPr lang="nl-NL" smtClean="0"/>
              <a:t>20-05-2021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187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3BDB0-A270-42A1-B292-7B83021DC966}" type="datetime1">
              <a:rPr lang="nl-NL" smtClean="0"/>
              <a:t>20-05-2021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419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28859-F0B5-40FD-9FB9-08A31F4B3A37}" type="datetime1">
              <a:rPr lang="nl-NL" smtClean="0"/>
              <a:t>20-05-2021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716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08595-CD45-4F6F-8A71-2C755F86D87A}" type="datetime1">
              <a:rPr lang="nl-NL" smtClean="0"/>
              <a:t>20-05-2021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370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1C80-8721-4E50-BAA6-5CC008A13E2A}" type="datetime1">
              <a:rPr lang="nl-NL" smtClean="0"/>
              <a:t>20-05-2021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1014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2F5C-43DA-445B-8BC5-BA7ED3FD7D24}" type="datetime1">
              <a:rPr lang="nl-NL" smtClean="0"/>
              <a:t>20-05-2021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315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190ED-E871-4C01-A287-AB2146959B3B}" type="datetime1">
              <a:rPr lang="nl-NL" smtClean="0"/>
              <a:t>20-05-2021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926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27F9-1D6D-47E6-934E-225C5E16407B}" type="datetime1">
              <a:rPr lang="nl-NL" smtClean="0"/>
              <a:t>20-05-2021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9482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8603B-6E25-4D52-8730-76E4B6EEFA2C}" type="datetime1">
              <a:rPr lang="nl-NL" smtClean="0"/>
              <a:t>20-05-2021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18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75221-60F9-4549-9994-EE538CE158A4}" type="datetime1">
              <a:rPr lang="nl-NL" smtClean="0"/>
              <a:t>20-05-2021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BBE9F-4679-4B2F-9793-8104DC6BB18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263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youtube.com/watch?v=TYQrzFABQH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hyperlink" Target="https://www.youtube.com/watch?v=6RclB2wiM1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Vandaag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X-gebonden erfelijke ziekten</a:t>
            </a:r>
          </a:p>
          <a:p>
            <a:pPr>
              <a:buBlip>
                <a:blip r:embed="rId2"/>
              </a:buBlip>
            </a:pP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X-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inactivatie</a:t>
            </a:r>
            <a:endParaRPr lang="nl-NL" sz="2000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Blip>
                <a:blip r:embed="rId2"/>
              </a:buBlip>
            </a:pP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Gekoppelde en niet-gekoppelde genen</a:t>
            </a:r>
          </a:p>
          <a:p>
            <a:pPr>
              <a:buBlip>
                <a:blip r:embed="rId2"/>
              </a:buBlip>
            </a:pP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Crossing over en </a:t>
            </a:r>
            <a:r>
              <a:rPr lang="nl-NL" sz="2000" i="1" dirty="0" err="1">
                <a:solidFill>
                  <a:schemeClr val="bg1">
                    <a:lumMod val="65000"/>
                  </a:schemeClr>
                </a:solidFill>
              </a:rPr>
              <a:t>genafstanden</a:t>
            </a:r>
            <a:r>
              <a:rPr lang="nl-NL" sz="2000" i="1" dirty="0">
                <a:solidFill>
                  <a:schemeClr val="bg1">
                    <a:lumMod val="65000"/>
                  </a:schemeClr>
                </a:solidFill>
              </a:rPr>
              <a:t> (koppelingskaarten)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Chromosoomafwijkingen</a:t>
            </a:r>
          </a:p>
          <a:p>
            <a:pPr>
              <a:buBlip>
                <a:blip r:embed="rId2"/>
              </a:buBlip>
            </a:pPr>
            <a:r>
              <a:rPr lang="nl-NL" sz="2000" dirty="0"/>
              <a:t>Afwijkingen van Mendeliaanse overerving</a:t>
            </a:r>
          </a:p>
          <a:p>
            <a:pPr marL="0" indent="0">
              <a:buNone/>
            </a:pPr>
            <a:endParaRPr lang="nl-NL" sz="2000" dirty="0"/>
          </a:p>
          <a:p>
            <a:pPr>
              <a:buBlip>
                <a:blip r:embed="rId3"/>
              </a:buBlip>
            </a:pPr>
            <a:endParaRPr lang="nl-NL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7835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16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/>
              <a:t>Aneuploïde van de geslachtschromosomen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47, XXY	</a:t>
            </a:r>
            <a:r>
              <a:rPr lang="nl-NL" sz="2000" b="1" dirty="0"/>
              <a:t>Klinefelter syndroom</a:t>
            </a:r>
            <a:endParaRPr lang="nl-NL" sz="2000" dirty="0"/>
          </a:p>
          <a:p>
            <a:pPr>
              <a:buNone/>
            </a:pPr>
            <a:r>
              <a:rPr lang="nl-NL" sz="2000" dirty="0"/>
              <a:t>			</a:t>
            </a:r>
          </a:p>
          <a:p>
            <a:pPr>
              <a:buNone/>
            </a:pPr>
            <a:r>
              <a:rPr lang="nl-NL" sz="2000" dirty="0"/>
              <a:t>47, XYY	</a:t>
            </a:r>
            <a:r>
              <a:rPr lang="nl-NL" sz="2000" b="1" dirty="0"/>
              <a:t>Normaal</a:t>
            </a:r>
            <a:r>
              <a:rPr lang="nl-NL" sz="2000" dirty="0"/>
              <a:t> (langer)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47, XXX	</a:t>
            </a:r>
            <a:r>
              <a:rPr lang="nl-NL" sz="2000" b="1" dirty="0"/>
              <a:t>Trisomie X </a:t>
            </a:r>
          </a:p>
          <a:p>
            <a:pPr>
              <a:buNone/>
            </a:pPr>
            <a:endParaRPr lang="nl-NL" sz="2000" b="1" dirty="0"/>
          </a:p>
          <a:p>
            <a:pPr>
              <a:buNone/>
            </a:pPr>
            <a:r>
              <a:rPr lang="nl-NL" sz="2000" dirty="0"/>
              <a:t>45,X	</a:t>
            </a:r>
            <a:r>
              <a:rPr lang="nl-NL" sz="2000" b="1" dirty="0"/>
              <a:t>Monosomie X</a:t>
            </a:r>
            <a:r>
              <a:rPr lang="nl-NL" sz="2000" dirty="0"/>
              <a:t> of </a:t>
            </a:r>
            <a:r>
              <a:rPr lang="nl-NL" sz="2000" b="1" dirty="0"/>
              <a:t>Turner syndroom</a:t>
            </a:r>
            <a:endParaRPr lang="nl-NL" sz="2000" dirty="0"/>
          </a:p>
          <a:p>
            <a:pPr>
              <a:buNone/>
            </a:pPr>
            <a:r>
              <a:rPr lang="nl-NL" sz="2000" dirty="0"/>
              <a:t>		enige levensvatbare monosomie</a:t>
            </a:r>
          </a:p>
          <a:p>
            <a:pPr>
              <a:buNone/>
            </a:pPr>
            <a:r>
              <a:rPr lang="nl-NL" sz="2000" dirty="0"/>
              <a:t>		fenotypisch vrouw, maar geen volgroeide geslachtsorganen</a:t>
            </a:r>
          </a:p>
          <a:p>
            <a:pPr>
              <a:buNone/>
            </a:pPr>
            <a:r>
              <a:rPr lang="nl-NL" sz="2000" dirty="0"/>
              <a:t>		hormoonbehandeling voor secundaire geslachtskenmerken</a:t>
            </a:r>
          </a:p>
          <a:p>
            <a:pPr>
              <a:buNone/>
            </a:pPr>
            <a:r>
              <a:rPr lang="nl-NL" sz="2000" dirty="0"/>
              <a:t>		meestal normale intelligentie</a:t>
            </a:r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10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3183A-8A45-0D4E-B19F-7D2B8BA49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3" r="20970"/>
          <a:stretch/>
        </p:blipFill>
        <p:spPr>
          <a:xfrm>
            <a:off x="6068291" y="138626"/>
            <a:ext cx="2618509" cy="44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4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77165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Turner syndroom</a:t>
            </a:r>
          </a:p>
        </p:txBody>
      </p:sp>
      <p:pic>
        <p:nvPicPr>
          <p:cNvPr id="5" name="Picture 2" descr="E:\Chapter_07\B_Jpegs_of_Art_and_Photos\Labeled_Art_and_Photos\07_07Figure0-L.jpg"/>
          <p:cNvPicPr>
            <a:picLocks noChangeAspect="1" noChangeArrowheads="1"/>
          </p:cNvPicPr>
          <p:nvPr/>
        </p:nvPicPr>
        <p:blipFill>
          <a:blip r:embed="rId2" cstate="print"/>
          <a:srcRect l="50838" t="8506" b="11664"/>
          <a:stretch>
            <a:fillRect/>
          </a:stretch>
        </p:blipFill>
        <p:spPr bwMode="auto">
          <a:xfrm>
            <a:off x="395536" y="1340768"/>
            <a:ext cx="4222180" cy="36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67544" y="5085184"/>
            <a:ext cx="7992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Symptomen:</a:t>
            </a:r>
          </a:p>
          <a:p>
            <a:pPr>
              <a:buFontTx/>
              <a:buChar char="-"/>
            </a:pPr>
            <a:r>
              <a:rPr lang="nl-NL" dirty="0"/>
              <a:t>Vrouwelijke geslachtsorganen, maar vaak onvruchtbaar, </a:t>
            </a:r>
          </a:p>
          <a:p>
            <a:r>
              <a:rPr lang="nl-NL" dirty="0"/>
              <a:t>  onderontwikkelde borsten</a:t>
            </a:r>
          </a:p>
          <a:p>
            <a:pPr>
              <a:buFontTx/>
              <a:buChar char="-"/>
            </a:pPr>
            <a:r>
              <a:rPr lang="nl-NL" dirty="0"/>
              <a:t>Vaak kort postuur</a:t>
            </a:r>
          </a:p>
          <a:p>
            <a:pPr>
              <a:buFontTx/>
              <a:buChar char="-"/>
            </a:pPr>
            <a:r>
              <a:rPr lang="nl-NL" dirty="0"/>
              <a:t>Brede nek door extra huidplooien</a:t>
            </a:r>
          </a:p>
          <a:p>
            <a:pPr>
              <a:buFontTx/>
              <a:buChar char="-"/>
            </a:pPr>
            <a:r>
              <a:rPr lang="nl-NL" dirty="0"/>
              <a:t>Lymfatisch oedeem</a:t>
            </a:r>
          </a:p>
          <a:p>
            <a:endParaRPr lang="nl-NL" dirty="0"/>
          </a:p>
          <a:p>
            <a:pPr>
              <a:buFontTx/>
              <a:buChar char="-"/>
            </a:pPr>
            <a:endParaRPr lang="nl-NL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b="4634"/>
          <a:stretch>
            <a:fillRect/>
          </a:stretch>
        </p:blipFill>
        <p:spPr bwMode="auto">
          <a:xfrm>
            <a:off x="4856018" y="1340768"/>
            <a:ext cx="3203864" cy="3600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11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E5F1C-5CAA-E846-940A-A10E5F148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622" y="4077494"/>
            <a:ext cx="2309812" cy="26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Chromosoomafwijkingen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2000" dirty="0">
                <a:solidFill>
                  <a:schemeClr val="bg1">
                    <a:lumMod val="50000"/>
                  </a:schemeClr>
                </a:solidFill>
              </a:rPr>
              <a:t>Afwijkend chromosoomaantal</a:t>
            </a:r>
          </a:p>
          <a:p>
            <a:pPr lvl="1">
              <a:buFontTx/>
              <a:buChar char="-"/>
            </a:pPr>
            <a:r>
              <a:rPr lang="nl-NL" sz="2000" dirty="0">
                <a:solidFill>
                  <a:schemeClr val="bg1">
                    <a:lumMod val="50000"/>
                  </a:schemeClr>
                </a:solidFill>
              </a:rPr>
              <a:t>Aneuploïdie (monosomie/trisomie)</a:t>
            </a:r>
          </a:p>
          <a:p>
            <a:pPr lvl="1">
              <a:buFontTx/>
              <a:buChar char="-"/>
            </a:pPr>
            <a:r>
              <a:rPr lang="nl-NL" sz="2000" dirty="0">
                <a:solidFill>
                  <a:schemeClr val="bg1">
                    <a:lumMod val="50000"/>
                  </a:schemeClr>
                </a:solidFill>
              </a:rPr>
              <a:t>Polyploïdie</a:t>
            </a:r>
          </a:p>
          <a:p>
            <a:pPr>
              <a:buFontTx/>
              <a:buChar char="-"/>
            </a:pPr>
            <a:r>
              <a:rPr lang="nl-NL" sz="2000" dirty="0"/>
              <a:t>Afwijkende chromosoomstructuur</a:t>
            </a:r>
          </a:p>
          <a:p>
            <a:pPr lvl="1">
              <a:buFontTx/>
              <a:buChar char="-"/>
            </a:pPr>
            <a:r>
              <a:rPr lang="nl-NL" sz="2000" dirty="0"/>
              <a:t>Deletie</a:t>
            </a:r>
          </a:p>
          <a:p>
            <a:pPr lvl="1">
              <a:buFontTx/>
              <a:buChar char="-"/>
            </a:pPr>
            <a:r>
              <a:rPr lang="nl-NL" sz="2000" dirty="0"/>
              <a:t>Duplicatie</a:t>
            </a:r>
          </a:p>
          <a:p>
            <a:pPr lvl="1">
              <a:buFontTx/>
              <a:buChar char="-"/>
            </a:pPr>
            <a:r>
              <a:rPr lang="nl-NL" sz="2000" dirty="0"/>
              <a:t>Inversie</a:t>
            </a:r>
          </a:p>
          <a:p>
            <a:pPr lvl="1">
              <a:buFontTx/>
              <a:buChar char="-"/>
            </a:pPr>
            <a:r>
              <a:rPr lang="nl-NL" sz="2000" dirty="0"/>
              <a:t>Translocatie</a:t>
            </a:r>
          </a:p>
        </p:txBody>
      </p:sp>
    </p:spTree>
    <p:extLst>
      <p:ext uri="{BB962C8B-B14F-4D97-AF65-F5344CB8AC3E}">
        <p14:creationId xmlns:p14="http://schemas.microsoft.com/office/powerpoint/2010/main" val="282695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Chromosoomstructuur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0512" y="1196752"/>
            <a:ext cx="4687952" cy="5461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1412776"/>
            <a:ext cx="366222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Deletie</a:t>
            </a:r>
          </a:p>
          <a:p>
            <a:r>
              <a:rPr lang="nl-NL" dirty="0"/>
              <a:t>Deel van chromosoom mist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b="1" dirty="0"/>
              <a:t>Duplicatie</a:t>
            </a:r>
          </a:p>
          <a:p>
            <a:r>
              <a:rPr lang="nl-NL" dirty="0"/>
              <a:t>Deel van chromosoom is verdubbeld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b="1" dirty="0"/>
              <a:t>Inversie</a:t>
            </a:r>
          </a:p>
          <a:p>
            <a:r>
              <a:rPr lang="nl-NL" dirty="0"/>
              <a:t>Deel van chromosoom is omgedraaid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b="1" dirty="0"/>
              <a:t>Translocatie</a:t>
            </a:r>
          </a:p>
          <a:p>
            <a:r>
              <a:rPr lang="nl-NL" dirty="0"/>
              <a:t>Deel van chromosoom is verplaatst</a:t>
            </a:r>
          </a:p>
        </p:txBody>
      </p:sp>
    </p:spTree>
    <p:extLst>
      <p:ext uri="{BB962C8B-B14F-4D97-AF65-F5344CB8AC3E}">
        <p14:creationId xmlns:p14="http://schemas.microsoft.com/office/powerpoint/2010/main" val="70550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Cri du Chat syndroom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196752"/>
            <a:ext cx="7806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Cri du Chat</a:t>
            </a:r>
            <a:r>
              <a:rPr lang="nl-NL" dirty="0"/>
              <a:t>: genoemd naar </a:t>
            </a:r>
            <a:r>
              <a:rPr lang="nl-NL" dirty="0">
                <a:hlinkClick r:id="rId2"/>
              </a:rPr>
              <a:t>het karaktertieke huil-geluid </a:t>
            </a:r>
            <a:r>
              <a:rPr lang="nl-NL" dirty="0"/>
              <a:t>dat deze kinderen maken</a:t>
            </a:r>
          </a:p>
          <a:p>
            <a:endParaRPr lang="nl-NL" dirty="0"/>
          </a:p>
          <a:p>
            <a:r>
              <a:rPr lang="nl-NL" b="1" dirty="0"/>
              <a:t>Kleine deletie van chromosoom 5 </a:t>
            </a:r>
            <a:r>
              <a:rPr lang="nl-NL" dirty="0"/>
              <a:t>(gedeeltelijke monosomie)</a:t>
            </a:r>
          </a:p>
          <a:p>
            <a:pPr>
              <a:buFontTx/>
              <a:buChar char="-"/>
            </a:pPr>
            <a:r>
              <a:rPr lang="nl-NL" dirty="0"/>
              <a:t> misvorming van het stemapparaat en strottenhoofd</a:t>
            </a:r>
          </a:p>
          <a:p>
            <a:pPr>
              <a:buFontTx/>
              <a:buChar char="-"/>
            </a:pPr>
            <a:r>
              <a:rPr lang="nl-NL" dirty="0"/>
              <a:t> mogelijk anatomische misvormingen</a:t>
            </a:r>
          </a:p>
          <a:p>
            <a:pPr>
              <a:buFontTx/>
              <a:buChar char="-"/>
            </a:pPr>
            <a:r>
              <a:rPr lang="nl-NL" dirty="0"/>
              <a:t> mogelijk problemen met maagdarmkanaal en hart</a:t>
            </a:r>
          </a:p>
          <a:p>
            <a:pPr>
              <a:buFontTx/>
              <a:buChar char="-"/>
            </a:pPr>
            <a:r>
              <a:rPr lang="nl-NL" dirty="0"/>
              <a:t> vaak geestelijk achterstand</a:t>
            </a:r>
          </a:p>
        </p:txBody>
      </p:sp>
      <p:pic>
        <p:nvPicPr>
          <p:cNvPr id="20482" name="Picture 2" descr="E:\Chapter_08\B_Jpegs_of_Art_and_Photos\Labeled_Art_and_Photos\08_15Figure-L.jpg"/>
          <p:cNvPicPr>
            <a:picLocks noChangeAspect="1" noChangeArrowheads="1"/>
          </p:cNvPicPr>
          <p:nvPr/>
        </p:nvPicPr>
        <p:blipFill>
          <a:blip r:embed="rId3" cstate="print"/>
          <a:srcRect b="7236"/>
          <a:stretch>
            <a:fillRect/>
          </a:stretch>
        </p:blipFill>
        <p:spPr bwMode="auto">
          <a:xfrm>
            <a:off x="1619672" y="3356992"/>
            <a:ext cx="6837777" cy="339544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71472" y="350043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46,5p-</a:t>
            </a:r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958" y="1958146"/>
            <a:ext cx="1867142" cy="126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9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Cri du Chat syndroom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87" y="1834356"/>
            <a:ext cx="6143625" cy="4057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6766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Philadelphia chromosoom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2000240"/>
            <a:ext cx="3732737" cy="3566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1484784"/>
            <a:ext cx="864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Reciproke </a:t>
            </a:r>
            <a:r>
              <a:rPr lang="nl-NL" sz="2000" b="1" dirty="0"/>
              <a:t>translokatie</a:t>
            </a:r>
            <a:r>
              <a:rPr lang="nl-NL" sz="2000" dirty="0"/>
              <a:t> (armen van chromosoom 9 en 22 worden met elkaar verwisseld.</a:t>
            </a:r>
          </a:p>
          <a:p>
            <a:endParaRPr lang="nl-NL" sz="2000" dirty="0"/>
          </a:p>
          <a:p>
            <a:r>
              <a:rPr lang="nl-NL" sz="2000" dirty="0"/>
              <a:t>Oorzaak van </a:t>
            </a:r>
            <a:r>
              <a:rPr lang="nl-NL" sz="2000" b="1" dirty="0"/>
              <a:t>leukemiën</a:t>
            </a:r>
            <a:r>
              <a:rPr lang="nl-NL" sz="2000" dirty="0"/>
              <a:t>:</a:t>
            </a:r>
          </a:p>
          <a:p>
            <a:r>
              <a:rPr lang="nl-NL" sz="2000" b="1" dirty="0"/>
              <a:t>Chronische myelogene leukemie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/>
              <a:t>Het kortere chromosoom 22 is gemakkelijk</a:t>
            </a:r>
          </a:p>
          <a:p>
            <a:r>
              <a:rPr lang="nl-NL" sz="2000" dirty="0"/>
              <a:t>te herkennen: </a:t>
            </a:r>
            <a:r>
              <a:rPr lang="nl-NL" sz="2000" b="1" dirty="0"/>
              <a:t>Philadelphia chromosoom</a:t>
            </a:r>
            <a:endParaRPr lang="nl-NL" sz="2000" dirty="0"/>
          </a:p>
        </p:txBody>
      </p:sp>
      <p:pic>
        <p:nvPicPr>
          <p:cNvPr id="6146" name="Picture 2" descr="http://www.nature.com/scitable/content/25070/2326Ph1Chromosome_EBesa_FU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4214818"/>
            <a:ext cx="4000528" cy="23767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643438" y="5786454"/>
            <a:ext cx="4286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© 2006 Peter C. </a:t>
            </a:r>
            <a:r>
              <a:rPr lang="en-US" sz="1600" dirty="0" err="1"/>
              <a:t>Nowell</a:t>
            </a:r>
            <a:r>
              <a:rPr lang="en-US" sz="1600" dirty="0"/>
              <a:t>, MD, Dept. of Pathology and Clinical Laboratory of the University of Pennsylvania School of Medicine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58261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nl-NL" b="1" dirty="0"/>
              <a:t>Afwijkingen van Mendeliaanse overerving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0557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000" dirty="0" err="1"/>
              <a:t>Genomische</a:t>
            </a:r>
            <a:r>
              <a:rPr lang="nl-NL" sz="3000" dirty="0"/>
              <a:t> </a:t>
            </a:r>
            <a:r>
              <a:rPr lang="nl-NL" sz="3000" dirty="0" err="1"/>
              <a:t>imprinting</a:t>
            </a:r>
            <a:endParaRPr lang="nl-NL" sz="3000" dirty="0"/>
          </a:p>
          <a:p>
            <a:pPr marL="457200" indent="-457200">
              <a:buFont typeface="+mj-lt"/>
              <a:buAutoNum type="arabicPeriod"/>
            </a:pPr>
            <a:r>
              <a:rPr lang="nl-NL" sz="3000" dirty="0"/>
              <a:t>Overerving van organellen</a:t>
            </a:r>
          </a:p>
        </p:txBody>
      </p:sp>
    </p:spTree>
    <p:extLst>
      <p:ext uri="{BB962C8B-B14F-4D97-AF65-F5344CB8AC3E}">
        <p14:creationId xmlns:p14="http://schemas.microsoft.com/office/powerpoint/2010/main" val="375902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Genomische</a:t>
            </a:r>
            <a:r>
              <a:rPr lang="nl-NL" dirty="0"/>
              <a:t> </a:t>
            </a:r>
            <a:r>
              <a:rPr lang="nl-NL" dirty="0" err="1"/>
              <a:t>imprinting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62598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nl-NL" sz="2000" dirty="0"/>
              <a:t>Bij sommige eigenschappen maakt het uit of een </a:t>
            </a:r>
            <a:r>
              <a:rPr lang="nl-NL" sz="2000" dirty="0" err="1"/>
              <a:t>allel</a:t>
            </a:r>
            <a:r>
              <a:rPr lang="nl-NL" sz="2000" dirty="0"/>
              <a:t> afkomstig is van de </a:t>
            </a:r>
            <a:r>
              <a:rPr lang="nl-NL" sz="2000" b="1" dirty="0"/>
              <a:t>vader </a:t>
            </a:r>
            <a:r>
              <a:rPr lang="nl-NL" sz="2000" dirty="0"/>
              <a:t>of van de </a:t>
            </a:r>
            <a:r>
              <a:rPr lang="nl-NL" sz="2000" b="1" dirty="0"/>
              <a:t>moeder</a:t>
            </a:r>
            <a:r>
              <a:rPr lang="nl-NL" sz="2000" dirty="0"/>
              <a:t>, terwijl ze wel </a:t>
            </a:r>
            <a:r>
              <a:rPr lang="nl-NL" sz="2000" b="1" dirty="0" err="1"/>
              <a:t>autosomaal</a:t>
            </a:r>
            <a:r>
              <a:rPr lang="nl-NL" sz="2000" dirty="0"/>
              <a:t> zijn.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 err="1"/>
              <a:t>Genomische</a:t>
            </a:r>
            <a:r>
              <a:rPr lang="nl-NL" sz="2000" b="1" dirty="0"/>
              <a:t> </a:t>
            </a:r>
            <a:r>
              <a:rPr lang="nl-NL" sz="2000" b="1" dirty="0" err="1"/>
              <a:t>imprinting</a:t>
            </a:r>
            <a:r>
              <a:rPr lang="nl-NL" sz="2000" dirty="0"/>
              <a:t> </a:t>
            </a:r>
          </a:p>
          <a:p>
            <a:pPr>
              <a:buNone/>
            </a:pPr>
            <a:r>
              <a:rPr lang="nl-NL" sz="2000" dirty="0"/>
              <a:t>Tijdens gameetvorming (verschillend bij vaders en bij moeders)</a:t>
            </a:r>
          </a:p>
          <a:p>
            <a:pPr>
              <a:buNone/>
            </a:pPr>
            <a:r>
              <a:rPr lang="nl-NL" sz="2000" dirty="0" err="1"/>
              <a:t>Silencing</a:t>
            </a:r>
            <a:r>
              <a:rPr lang="nl-NL" sz="2000" dirty="0"/>
              <a:t> van een bepaald </a:t>
            </a:r>
            <a:r>
              <a:rPr lang="nl-NL" sz="2000" dirty="0" err="1"/>
              <a:t>allel</a:t>
            </a:r>
            <a:r>
              <a:rPr lang="nl-NL" sz="2000" dirty="0"/>
              <a:t> of bepaalde genen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 err="1"/>
              <a:t>Zygoot</a:t>
            </a:r>
            <a:r>
              <a:rPr lang="nl-NL" sz="2000" dirty="0"/>
              <a:t> ontvangt één actief en één inactief </a:t>
            </a:r>
            <a:r>
              <a:rPr lang="nl-NL" sz="2000" dirty="0" err="1"/>
              <a:t>allel</a:t>
            </a:r>
            <a:r>
              <a:rPr lang="nl-NL" sz="2000" dirty="0"/>
              <a:t> 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Bij gameetvorming worden eerst de oude </a:t>
            </a:r>
            <a:r>
              <a:rPr lang="nl-NL" sz="2000" b="1" dirty="0"/>
              <a:t>imprints</a:t>
            </a:r>
            <a:r>
              <a:rPr lang="nl-NL" sz="2000" dirty="0"/>
              <a:t> gewist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Een gen dat ‘</a:t>
            </a:r>
            <a:r>
              <a:rPr lang="nl-NL" sz="2000" dirty="0" err="1"/>
              <a:t>geimprint</a:t>
            </a:r>
            <a:r>
              <a:rPr lang="nl-NL" sz="2000" dirty="0"/>
              <a:t>’ wordt door de moeder wordt elke generatie door de moeder ‘</a:t>
            </a:r>
            <a:r>
              <a:rPr lang="nl-NL" sz="2000" dirty="0" err="1"/>
              <a:t>geimprint</a:t>
            </a:r>
            <a:r>
              <a:rPr lang="nl-NL" sz="2000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2035293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Genomische</a:t>
            </a:r>
            <a:r>
              <a:rPr lang="nl-NL" dirty="0"/>
              <a:t> </a:t>
            </a:r>
            <a:r>
              <a:rPr lang="nl-NL" dirty="0" err="1"/>
              <a:t>imprinting</a:t>
            </a:r>
            <a:endParaRPr lang="nl-NL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19207"/>
            <a:ext cx="4933521" cy="53530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57819" y="1285860"/>
            <a:ext cx="3643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Op het </a:t>
            </a:r>
            <a:r>
              <a:rPr lang="nl-NL" dirty="0" err="1"/>
              <a:t>maternale</a:t>
            </a:r>
            <a:r>
              <a:rPr lang="nl-NL" dirty="0"/>
              <a:t> chromosoom is het </a:t>
            </a:r>
            <a:r>
              <a:rPr lang="nl-NL" dirty="0" err="1"/>
              <a:t>allel</a:t>
            </a:r>
            <a:r>
              <a:rPr lang="nl-NL" dirty="0"/>
              <a:t> door </a:t>
            </a:r>
            <a:r>
              <a:rPr lang="nl-NL" dirty="0" err="1"/>
              <a:t>imprinting</a:t>
            </a:r>
            <a:r>
              <a:rPr lang="nl-NL" dirty="0"/>
              <a:t> inactief.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In een </a:t>
            </a:r>
            <a:r>
              <a:rPr lang="nl-NL" dirty="0" err="1"/>
              <a:t>heterozygote</a:t>
            </a:r>
            <a:r>
              <a:rPr lang="nl-NL" dirty="0"/>
              <a:t> muis kan het recessieve </a:t>
            </a:r>
            <a:r>
              <a:rPr lang="nl-NL" dirty="0" err="1"/>
              <a:t>allel</a:t>
            </a:r>
            <a:r>
              <a:rPr lang="nl-NL" dirty="0"/>
              <a:t> zichtbaar worden omdat het dominante </a:t>
            </a:r>
            <a:r>
              <a:rPr lang="nl-NL" dirty="0" err="1"/>
              <a:t>allel</a:t>
            </a:r>
            <a:r>
              <a:rPr lang="nl-NL" dirty="0"/>
              <a:t> door </a:t>
            </a:r>
            <a:r>
              <a:rPr lang="nl-NL" dirty="0" err="1"/>
              <a:t>imprinting</a:t>
            </a:r>
            <a:r>
              <a:rPr lang="nl-NL" dirty="0"/>
              <a:t> niet meer actief is. </a:t>
            </a:r>
          </a:p>
        </p:txBody>
      </p:sp>
    </p:spTree>
    <p:extLst>
      <p:ext uri="{BB962C8B-B14F-4D97-AF65-F5344CB8AC3E}">
        <p14:creationId xmlns:p14="http://schemas.microsoft.com/office/powerpoint/2010/main" val="174522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b="1" dirty="0"/>
              <a:t>Chromosoomafwijkingen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sz="3000" b="1" dirty="0"/>
              <a:t>Afwijkend chromosoomaantal</a:t>
            </a:r>
          </a:p>
          <a:p>
            <a:pPr lvl="1">
              <a:buFontTx/>
              <a:buChar char="-"/>
            </a:pPr>
            <a:r>
              <a:rPr lang="nl-NL" sz="3000" dirty="0"/>
              <a:t>Aneuploïdie (monosomie/trisomie)</a:t>
            </a:r>
          </a:p>
          <a:p>
            <a:pPr lvl="1">
              <a:buFontTx/>
              <a:buChar char="-"/>
            </a:pPr>
            <a:r>
              <a:rPr lang="nl-NL" sz="3000" dirty="0"/>
              <a:t>Polyploïdie</a:t>
            </a:r>
          </a:p>
          <a:p>
            <a:pPr>
              <a:buFontTx/>
              <a:buChar char="-"/>
            </a:pPr>
            <a:r>
              <a:rPr lang="nl-NL" sz="3000" b="1" dirty="0"/>
              <a:t>Afwijkende chromosoomstructuur</a:t>
            </a:r>
          </a:p>
          <a:p>
            <a:pPr lvl="1">
              <a:buFontTx/>
              <a:buChar char="-"/>
            </a:pPr>
            <a:r>
              <a:rPr lang="nl-NL" sz="3000" dirty="0"/>
              <a:t>Deletie</a:t>
            </a:r>
          </a:p>
          <a:p>
            <a:pPr lvl="1">
              <a:buFontTx/>
              <a:buChar char="-"/>
            </a:pPr>
            <a:r>
              <a:rPr lang="nl-NL" sz="3000" dirty="0"/>
              <a:t>Duplicatie</a:t>
            </a:r>
          </a:p>
          <a:p>
            <a:pPr lvl="1">
              <a:buFontTx/>
              <a:buChar char="-"/>
            </a:pPr>
            <a:r>
              <a:rPr lang="nl-NL" sz="3000" dirty="0"/>
              <a:t>Inversie</a:t>
            </a:r>
          </a:p>
          <a:p>
            <a:pPr lvl="1">
              <a:buFontTx/>
              <a:buChar char="-"/>
            </a:pPr>
            <a:r>
              <a:rPr lang="nl-NL" sz="3000" dirty="0"/>
              <a:t>Translocatie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5390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 err="1"/>
              <a:t>Genomische</a:t>
            </a:r>
            <a:r>
              <a:rPr lang="nl-NL" dirty="0"/>
              <a:t> </a:t>
            </a:r>
            <a:r>
              <a:rPr lang="nl-NL" dirty="0" err="1"/>
              <a:t>imprinting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357158" y="1285860"/>
            <a:ext cx="86439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u="sng" dirty="0"/>
              <a:t>Wat is </a:t>
            </a:r>
            <a:r>
              <a:rPr lang="nl-NL" u="sng" dirty="0" err="1"/>
              <a:t>genomische</a:t>
            </a:r>
            <a:r>
              <a:rPr lang="nl-NL" u="sng" dirty="0"/>
              <a:t> </a:t>
            </a:r>
            <a:r>
              <a:rPr lang="nl-NL" u="sng" dirty="0" err="1"/>
              <a:t>imprinting</a:t>
            </a:r>
            <a:r>
              <a:rPr lang="nl-NL" u="sng" dirty="0"/>
              <a:t>?</a:t>
            </a:r>
          </a:p>
          <a:p>
            <a:endParaRPr lang="nl-NL" dirty="0"/>
          </a:p>
          <a:p>
            <a:r>
              <a:rPr lang="nl-NL" dirty="0"/>
              <a:t>Meestal is er een methylgroep (-CH</a:t>
            </a:r>
            <a:r>
              <a:rPr lang="nl-NL" baseline="-25000" dirty="0"/>
              <a:t>3</a:t>
            </a:r>
            <a:r>
              <a:rPr lang="nl-NL" dirty="0"/>
              <a:t>) aan een </a:t>
            </a:r>
            <a:r>
              <a:rPr lang="nl-NL" dirty="0" err="1"/>
              <a:t>cytosine</a:t>
            </a:r>
            <a:r>
              <a:rPr lang="nl-NL" dirty="0"/>
              <a:t> geplaatst. </a:t>
            </a:r>
          </a:p>
          <a:p>
            <a:endParaRPr lang="nl-NL" dirty="0"/>
          </a:p>
          <a:p>
            <a:r>
              <a:rPr lang="nl-NL" dirty="0"/>
              <a:t>Meestal zorgt dit voor </a:t>
            </a:r>
            <a:r>
              <a:rPr lang="nl-NL" b="1" dirty="0" err="1"/>
              <a:t>inactivatie</a:t>
            </a:r>
            <a:r>
              <a:rPr lang="nl-NL" dirty="0"/>
              <a:t> van het </a:t>
            </a:r>
            <a:r>
              <a:rPr lang="nl-NL" dirty="0" err="1"/>
              <a:t>gemethyleerde</a:t>
            </a:r>
            <a:r>
              <a:rPr lang="nl-NL" dirty="0"/>
              <a:t> </a:t>
            </a:r>
            <a:r>
              <a:rPr lang="nl-NL" dirty="0" err="1"/>
              <a:t>allel</a:t>
            </a:r>
            <a:r>
              <a:rPr lang="nl-NL" dirty="0"/>
              <a:t>, maar soms wordt een gen er ook juist door geactiveerd</a:t>
            </a:r>
            <a:r>
              <a:rPr lang="nl-NL" b="1" dirty="0"/>
              <a:t>. </a:t>
            </a:r>
          </a:p>
          <a:p>
            <a:endParaRPr lang="nl-NL" b="1" dirty="0"/>
          </a:p>
          <a:p>
            <a:endParaRPr lang="nl-NL" b="1" dirty="0"/>
          </a:p>
          <a:p>
            <a:endParaRPr lang="nl-NL" b="1" dirty="0"/>
          </a:p>
          <a:p>
            <a:r>
              <a:rPr lang="nl-NL" u="sng" dirty="0"/>
              <a:t>Hoe vaak gebeurt </a:t>
            </a:r>
            <a:r>
              <a:rPr lang="nl-NL" u="sng" dirty="0" err="1"/>
              <a:t>genomic</a:t>
            </a:r>
            <a:r>
              <a:rPr lang="nl-NL" u="sng" dirty="0"/>
              <a:t> </a:t>
            </a:r>
            <a:r>
              <a:rPr lang="nl-NL" u="sng" dirty="0" err="1"/>
              <a:t>imprinting</a:t>
            </a:r>
            <a:r>
              <a:rPr lang="nl-NL" u="sng" dirty="0"/>
              <a:t>?</a:t>
            </a:r>
          </a:p>
          <a:p>
            <a:endParaRPr lang="nl-NL" b="1" u="sng" dirty="0"/>
          </a:p>
          <a:p>
            <a:r>
              <a:rPr lang="nl-NL" dirty="0" err="1"/>
              <a:t>Imprinting</a:t>
            </a:r>
            <a:r>
              <a:rPr lang="nl-NL" dirty="0"/>
              <a:t> gebeurt slechts bij </a:t>
            </a:r>
            <a:r>
              <a:rPr lang="nl-NL" b="1" dirty="0"/>
              <a:t>een paar genen</a:t>
            </a:r>
            <a:r>
              <a:rPr lang="nl-NL" dirty="0"/>
              <a:t>, vaak belangrijk voor </a:t>
            </a:r>
            <a:r>
              <a:rPr lang="nl-NL" b="1" dirty="0"/>
              <a:t>embryonale ontwikkeling</a:t>
            </a:r>
          </a:p>
          <a:p>
            <a:endParaRPr lang="nl-NL" dirty="0"/>
          </a:p>
          <a:p>
            <a:r>
              <a:rPr lang="nl-NL" b="1" dirty="0"/>
              <a:t>Verkeerde </a:t>
            </a:r>
            <a:r>
              <a:rPr lang="nl-NL" b="1" dirty="0" err="1"/>
              <a:t>imprinting</a:t>
            </a:r>
            <a:r>
              <a:rPr lang="nl-NL" b="1" dirty="0"/>
              <a:t> </a:t>
            </a:r>
            <a:r>
              <a:rPr lang="nl-NL" dirty="0"/>
              <a:t>komt voor bij bepaalde kankers</a:t>
            </a:r>
          </a:p>
        </p:txBody>
      </p:sp>
    </p:spTree>
    <p:extLst>
      <p:ext uri="{BB962C8B-B14F-4D97-AF65-F5344CB8AC3E}">
        <p14:creationId xmlns:p14="http://schemas.microsoft.com/office/powerpoint/2010/main" val="1559377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7000" y="304800"/>
            <a:ext cx="319702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aseline="0" dirty="0"/>
              <a:t>male lion </a:t>
            </a:r>
            <a:r>
              <a:rPr lang="nl-NL" baseline="0" dirty="0"/>
              <a:t>x f</a:t>
            </a:r>
            <a:r>
              <a:rPr lang="en-GB" baseline="0" dirty="0" err="1"/>
              <a:t>emale</a:t>
            </a:r>
            <a:r>
              <a:rPr lang="en-GB" baseline="0" dirty="0"/>
              <a:t> tiger </a:t>
            </a:r>
            <a:r>
              <a:rPr lang="en-GB" baseline="0" dirty="0">
                <a:sym typeface="Wingdings" panose="05000000000000000000" pitchFamily="2" charset="2"/>
              </a:rPr>
              <a:t></a:t>
            </a:r>
            <a:r>
              <a:rPr lang="en-GB" baseline="0" dirty="0"/>
              <a:t> ligers</a:t>
            </a:r>
            <a:endParaRPr lang="nl-NL" baseline="0" dirty="0"/>
          </a:p>
          <a:p>
            <a:endParaRPr lang="nl-NL" baseline="0" dirty="0"/>
          </a:p>
          <a:p>
            <a:r>
              <a:rPr lang="nl-NL" baseline="0" dirty="0"/>
              <a:t>m</a:t>
            </a:r>
            <a:r>
              <a:rPr lang="en-GB" baseline="0" dirty="0"/>
              <a:t>ale tiger x female lion </a:t>
            </a:r>
            <a:r>
              <a:rPr lang="en-GB" dirty="0">
                <a:sym typeface="Wingdings" panose="05000000000000000000" pitchFamily="2" charset="2"/>
              </a:rPr>
              <a:t></a:t>
            </a:r>
            <a:r>
              <a:rPr lang="en-GB" baseline="0" dirty="0"/>
              <a:t> </a:t>
            </a:r>
            <a:r>
              <a:rPr lang="en-GB" baseline="0" dirty="0" err="1"/>
              <a:t>tigon</a:t>
            </a:r>
            <a:endParaRPr lang="en-GB" baseline="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5865813"/>
            <a:ext cx="91440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aseline="0" dirty="0"/>
              <a:t>The large size of the liger and small size of the tigon is due to “genomic imprinting” - the unequal expression of genes depending on parent of origin </a:t>
            </a:r>
            <a:r>
              <a:rPr lang="en-US" i="1" baseline="0" dirty="0"/>
              <a:t>i.e.</a:t>
            </a:r>
            <a:r>
              <a:rPr lang="en-US" baseline="0" dirty="0"/>
              <a:t> whether certain growth genes are inherited from the male or the female.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65125" y="1919288"/>
            <a:ext cx="690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NL" baseline="0" dirty="0" err="1"/>
              <a:t>Liger</a:t>
            </a:r>
            <a:r>
              <a:rPr lang="nl-NL" baseline="0" dirty="0"/>
              <a:t> is veel groter dan de </a:t>
            </a:r>
            <a:r>
              <a:rPr lang="nl-NL" baseline="0" dirty="0" err="1"/>
              <a:t>tigon</a:t>
            </a:r>
            <a:r>
              <a:rPr lang="nl-NL" baseline="0" dirty="0"/>
              <a:t> (en ook dan de leeuw en de tijger)</a:t>
            </a:r>
            <a:endParaRPr lang="en-GB" baseline="0" dirty="0"/>
          </a:p>
        </p:txBody>
      </p:sp>
      <p:pic>
        <p:nvPicPr>
          <p:cNvPr id="7" name="Picture 6" descr="lig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427288"/>
            <a:ext cx="3657600" cy="3017837"/>
          </a:xfrm>
          <a:prstGeom prst="rect">
            <a:avLst/>
          </a:prstGeom>
          <a:noFill/>
        </p:spPr>
      </p:pic>
      <p:pic>
        <p:nvPicPr>
          <p:cNvPr id="8" name="Picture 7" descr="tig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414588"/>
            <a:ext cx="4038600" cy="302895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279525" y="54610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NL" b="1" baseline="0"/>
              <a:t>Liger</a:t>
            </a:r>
            <a:endParaRPr lang="en-GB" b="1" baseline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172200" y="5500688"/>
            <a:ext cx="806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nl-NL" b="1" baseline="0"/>
              <a:t>Tigon</a:t>
            </a:r>
            <a:endParaRPr lang="en-GB" b="1" baseline="0"/>
          </a:p>
        </p:txBody>
      </p:sp>
      <p:pic>
        <p:nvPicPr>
          <p:cNvPr id="11" name="Picture 10" descr="lions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514600" cy="1885950"/>
          </a:xfrm>
          <a:prstGeom prst="rect">
            <a:avLst/>
          </a:prstGeom>
          <a:noFill/>
        </p:spPr>
      </p:pic>
      <p:pic>
        <p:nvPicPr>
          <p:cNvPr id="12" name="Picture 11" descr="tiger-rega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00" y="0"/>
            <a:ext cx="2857500" cy="1909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21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8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nl-NL" b="1" dirty="0"/>
              <a:t>Afwijkingen van Mendeliaanse overerving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0557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3000" dirty="0" err="1">
                <a:solidFill>
                  <a:schemeClr val="bg1">
                    <a:lumMod val="75000"/>
                  </a:schemeClr>
                </a:solidFill>
              </a:rPr>
              <a:t>Genomische</a:t>
            </a:r>
            <a:r>
              <a:rPr lang="nl-NL" sz="3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3000" dirty="0" err="1">
                <a:solidFill>
                  <a:schemeClr val="bg1">
                    <a:lumMod val="75000"/>
                  </a:schemeClr>
                </a:solidFill>
              </a:rPr>
              <a:t>imprinting</a:t>
            </a:r>
            <a:endParaRPr lang="nl-NL" sz="3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3000" dirty="0"/>
              <a:t>Overerving van organellen</a:t>
            </a:r>
          </a:p>
        </p:txBody>
      </p:sp>
    </p:spTree>
    <p:extLst>
      <p:ext uri="{BB962C8B-B14F-4D97-AF65-F5344CB8AC3E}">
        <p14:creationId xmlns:p14="http://schemas.microsoft.com/office/powerpoint/2010/main" val="1483479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/>
              <a:t>Genen in organellen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Meeste genen: in de celkern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Sommige genen: </a:t>
            </a:r>
            <a:r>
              <a:rPr lang="nl-NL" sz="2000" b="1" dirty="0"/>
              <a:t>extranucleaire genen</a:t>
            </a:r>
            <a:r>
              <a:rPr lang="nl-NL" sz="2000" dirty="0"/>
              <a:t> of </a:t>
            </a:r>
            <a:r>
              <a:rPr lang="nl-NL" sz="2000" b="1" dirty="0" err="1"/>
              <a:t>cytoplasmatische</a:t>
            </a:r>
            <a:r>
              <a:rPr lang="nl-NL" sz="2000" dirty="0"/>
              <a:t> </a:t>
            </a:r>
            <a:r>
              <a:rPr lang="nl-NL" sz="2000" b="1" dirty="0"/>
              <a:t>genen</a:t>
            </a:r>
            <a:r>
              <a:rPr lang="nl-NL" sz="2000" dirty="0"/>
              <a:t>. </a:t>
            </a:r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In </a:t>
            </a:r>
            <a:r>
              <a:rPr lang="nl-NL" sz="2000" dirty="0" err="1"/>
              <a:t>mitochondria</a:t>
            </a:r>
            <a:r>
              <a:rPr lang="nl-NL" sz="2000" dirty="0"/>
              <a:t>, chloroplasten, </a:t>
            </a:r>
            <a:r>
              <a:rPr lang="nl-NL" sz="2000" dirty="0" err="1"/>
              <a:t>plastiden</a:t>
            </a: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Klein circulair DNA</a:t>
            </a:r>
          </a:p>
          <a:p>
            <a:pPr>
              <a:buFontTx/>
              <a:buChar char="-"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DNA reproduceert zichzelf en geven genen door aan dochter</a:t>
            </a:r>
            <a:r>
              <a:rPr lang="nl-NL" sz="2000" b="1" dirty="0"/>
              <a:t>organellen</a:t>
            </a:r>
          </a:p>
          <a:p>
            <a:pPr>
              <a:buFontTx/>
              <a:buChar char="-"/>
            </a:pPr>
            <a:r>
              <a:rPr lang="nl-NL" sz="2000" dirty="0"/>
              <a:t>Overerving van </a:t>
            </a:r>
            <a:r>
              <a:rPr lang="nl-NL" sz="2000" b="1" dirty="0"/>
              <a:t>moeder</a:t>
            </a:r>
            <a:r>
              <a:rPr lang="nl-NL" sz="2000" dirty="0"/>
              <a:t> op </a:t>
            </a:r>
            <a:r>
              <a:rPr lang="nl-NL" sz="2000" b="1" dirty="0"/>
              <a:t>nageslacht</a:t>
            </a:r>
            <a:r>
              <a:rPr lang="nl-NL" sz="2000" dirty="0"/>
              <a:t>. </a:t>
            </a:r>
          </a:p>
          <a:p>
            <a:pPr>
              <a:buFontTx/>
              <a:buChar char="-"/>
            </a:pPr>
            <a:endParaRPr lang="nl-NL" sz="2000" dirty="0"/>
          </a:p>
          <a:p>
            <a:pPr>
              <a:buNone/>
            </a:pP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063632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nl-NL" dirty="0"/>
              <a:t>Genen in organellen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2976"/>
            <a:ext cx="813435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b="1" dirty="0" err="1"/>
              <a:t>Mitochrondriële</a:t>
            </a:r>
            <a:r>
              <a:rPr lang="nl-NL" sz="2000" b="1" dirty="0"/>
              <a:t> ziekten:</a:t>
            </a:r>
          </a:p>
          <a:p>
            <a:pPr>
              <a:buNone/>
            </a:pPr>
            <a:endParaRPr lang="nl-NL" sz="2000" dirty="0"/>
          </a:p>
          <a:p>
            <a:pPr>
              <a:buFontTx/>
              <a:buChar char="-"/>
            </a:pPr>
            <a:r>
              <a:rPr lang="nl-NL" sz="2000" b="1" dirty="0" err="1"/>
              <a:t>Mitochondriële</a:t>
            </a:r>
            <a:r>
              <a:rPr lang="nl-NL" sz="2000" b="1" dirty="0"/>
              <a:t> </a:t>
            </a:r>
            <a:r>
              <a:rPr lang="nl-NL" sz="2000" b="1" dirty="0" err="1"/>
              <a:t>myopathie</a:t>
            </a:r>
            <a:endParaRPr lang="nl-NL" sz="2000" b="1" dirty="0"/>
          </a:p>
          <a:p>
            <a:pPr>
              <a:buNone/>
            </a:pPr>
            <a:r>
              <a:rPr lang="nl-NL" sz="2000" b="1" dirty="0"/>
              <a:t>		</a:t>
            </a:r>
            <a:r>
              <a:rPr lang="nl-NL" sz="2000" dirty="0"/>
              <a:t>verzameling van aandoeningen aan de mitochondriën die leiden tot 	</a:t>
            </a:r>
            <a:r>
              <a:rPr lang="nl-NL" sz="2000" dirty="0" err="1"/>
              <a:t>oa</a:t>
            </a:r>
            <a:r>
              <a:rPr lang="nl-NL" sz="2000" dirty="0"/>
              <a:t>. Spierslapte vermoeidheid</a:t>
            </a:r>
            <a:endParaRPr lang="nl-NL" sz="2000" b="1" dirty="0"/>
          </a:p>
          <a:p>
            <a:pPr>
              <a:buFontTx/>
              <a:buChar char="-"/>
            </a:pPr>
            <a:r>
              <a:rPr lang="nl-NL" sz="2000" b="1" dirty="0" err="1"/>
              <a:t>Leber’s</a:t>
            </a:r>
            <a:r>
              <a:rPr lang="nl-NL" sz="2000" b="1" dirty="0"/>
              <a:t> erfelijke neuropathie</a:t>
            </a:r>
          </a:p>
          <a:p>
            <a:pPr>
              <a:buNone/>
            </a:pPr>
            <a:r>
              <a:rPr lang="nl-NL" sz="2000" b="1" dirty="0"/>
              <a:t>		</a:t>
            </a:r>
            <a:r>
              <a:rPr lang="nl-NL" sz="2000" dirty="0"/>
              <a:t>plotselinge blindheid bij met name mensen tussen 20 en 30 jaar</a:t>
            </a:r>
          </a:p>
          <a:p>
            <a:pPr>
              <a:buNone/>
            </a:pPr>
            <a:r>
              <a:rPr lang="nl-NL" sz="2000" dirty="0"/>
              <a:t>		gerelateerd aan mutaties op de </a:t>
            </a:r>
            <a:r>
              <a:rPr lang="nl-NL" sz="2000" dirty="0" err="1"/>
              <a:t>mitochondriën</a:t>
            </a:r>
            <a:endParaRPr lang="nl-NL" sz="2000" dirty="0"/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1600" dirty="0"/>
          </a:p>
          <a:p>
            <a:pPr>
              <a:buFontTx/>
              <a:buChar char="-"/>
            </a:pPr>
            <a:endParaRPr lang="nl-NL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E742E-6900-1C47-846F-908BC1D0E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19"/>
          <a:stretch/>
        </p:blipFill>
        <p:spPr>
          <a:xfrm>
            <a:off x="1038225" y="4107282"/>
            <a:ext cx="7315199" cy="2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7"/>
          <a:stretch>
            <a:fillRect/>
          </a:stretch>
        </p:blipFill>
        <p:spPr>
          <a:xfrm>
            <a:off x="298704" y="838200"/>
            <a:ext cx="8546592" cy="5181600"/>
          </a:xfrm>
          <a:prstGeom prst="rect">
            <a:avLst/>
          </a:prstGeom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36808" y="870661"/>
            <a:ext cx="1256754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(a) Deletion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081721" y="848436"/>
            <a:ext cx="1372171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b="1" dirty="0">
                <a:solidFill>
                  <a:srgbClr val="000000"/>
                </a:solidFill>
                <a:latin typeface="Arial"/>
                <a:ea typeface="ＭＳ Ｐゴシック" charset="0"/>
              </a:rPr>
              <a:t>(c) Inversion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549658" y="1855705"/>
            <a:ext cx="1705595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A deletion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removes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a chromosomal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segment.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5297746" y="1785855"/>
            <a:ext cx="1705595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An inversion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reverses a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segment within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a chromosome.</a:t>
            </a: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336808" y="3621005"/>
            <a:ext cx="1615827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(b) Duplication</a:t>
            </a:r>
          </a:p>
        </p:txBody>
      </p:sp>
      <p:sp>
        <p:nvSpPr>
          <p:cNvPr id="11" name="TextBox 23"/>
          <p:cNvSpPr txBox="1">
            <a:spLocks noChangeArrowheads="1"/>
          </p:cNvSpPr>
          <p:nvPr/>
        </p:nvSpPr>
        <p:spPr bwMode="auto">
          <a:xfrm>
            <a:off x="4081721" y="3621005"/>
            <a:ext cx="1859548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(d) Translocation</a:t>
            </a:r>
          </a:p>
        </p:txBody>
      </p:sp>
      <p:sp>
        <p:nvSpPr>
          <p:cNvPr id="12" name="TextBox 28"/>
          <p:cNvSpPr txBox="1">
            <a:spLocks noChangeArrowheads="1"/>
          </p:cNvSpPr>
          <p:nvPr/>
        </p:nvSpPr>
        <p:spPr bwMode="auto">
          <a:xfrm>
            <a:off x="1546483" y="4889418"/>
            <a:ext cx="2090316" cy="512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A duplication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repeats a segment.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sp>
        <p:nvSpPr>
          <p:cNvPr id="13" name="TextBox 32"/>
          <p:cNvSpPr txBox="1">
            <a:spLocks noChangeArrowheads="1"/>
          </p:cNvSpPr>
          <p:nvPr/>
        </p:nvSpPr>
        <p:spPr bwMode="auto">
          <a:xfrm>
            <a:off x="5289808" y="4608430"/>
            <a:ext cx="3513782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A translocation moves a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segment from one chromosome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to a nonhomologous</a:t>
            </a:r>
          </a:p>
          <a:p>
            <a:pPr>
              <a:lnSpc>
                <a:spcPts val="2000"/>
              </a:lnSpc>
            </a:pPr>
            <a:r>
              <a:rPr lang="en-US" sz="1800" b="1">
                <a:solidFill>
                  <a:srgbClr val="000000"/>
                </a:solidFill>
                <a:latin typeface="Arial"/>
                <a:ea typeface="ＭＳ Ｐゴシック" charset="0"/>
              </a:rPr>
              <a:t>chromosome.</a:t>
            </a:r>
            <a:endParaRPr lang="en-US" sz="1800" b="1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0003" y="1370257"/>
            <a:ext cx="2336640" cy="230983"/>
            <a:chOff x="430003" y="1370257"/>
            <a:chExt cx="2336640" cy="230983"/>
          </a:xfrm>
        </p:grpSpPr>
        <p:sp>
          <p:nvSpPr>
            <p:cNvPr id="14" name="TextBox 3"/>
            <p:cNvSpPr txBox="1">
              <a:spLocks noChangeArrowheads="1"/>
            </p:cNvSpPr>
            <p:nvPr/>
          </p:nvSpPr>
          <p:spPr bwMode="auto">
            <a:xfrm>
              <a:off x="430003" y="1370257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A</a:t>
              </a:r>
            </a:p>
          </p:txBody>
        </p:sp>
        <p:sp>
          <p:nvSpPr>
            <p:cNvPr id="15" name="TextBox 4"/>
            <p:cNvSpPr txBox="1">
              <a:spLocks noChangeArrowheads="1"/>
            </p:cNvSpPr>
            <p:nvPr/>
          </p:nvSpPr>
          <p:spPr bwMode="auto">
            <a:xfrm>
              <a:off x="2033378" y="1370408"/>
              <a:ext cx="1250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F</a:t>
              </a:r>
            </a:p>
          </p:txBody>
        </p:sp>
        <p:sp>
          <p:nvSpPr>
            <p:cNvPr id="18" name="TextBox 4"/>
            <p:cNvSpPr txBox="1">
              <a:spLocks noChangeArrowheads="1"/>
            </p:cNvSpPr>
            <p:nvPr/>
          </p:nvSpPr>
          <p:spPr bwMode="auto">
            <a:xfrm>
              <a:off x="2314194" y="1370408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G</a:t>
              </a:r>
            </a:p>
          </p:txBody>
        </p:sp>
        <p:sp>
          <p:nvSpPr>
            <p:cNvPr id="19" name="TextBox 4"/>
            <p:cNvSpPr txBox="1">
              <a:spLocks noChangeArrowheads="1"/>
            </p:cNvSpPr>
            <p:nvPr/>
          </p:nvSpPr>
          <p:spPr bwMode="auto">
            <a:xfrm>
              <a:off x="2619167" y="1370408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</a:t>
              </a:r>
            </a:p>
          </p:txBody>
        </p:sp>
        <p:sp>
          <p:nvSpPr>
            <p:cNvPr id="20" name="TextBox 4"/>
            <p:cNvSpPr txBox="1">
              <a:spLocks noChangeArrowheads="1"/>
            </p:cNvSpPr>
            <p:nvPr/>
          </p:nvSpPr>
          <p:spPr bwMode="auto">
            <a:xfrm>
              <a:off x="733215" y="1370257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B</a:t>
              </a:r>
            </a:p>
          </p:txBody>
        </p:sp>
        <p:sp>
          <p:nvSpPr>
            <p:cNvPr id="21" name="TextBox 4"/>
            <p:cNvSpPr txBox="1">
              <a:spLocks noChangeArrowheads="1"/>
            </p:cNvSpPr>
            <p:nvPr/>
          </p:nvSpPr>
          <p:spPr bwMode="auto">
            <a:xfrm>
              <a:off x="1014031" y="1370257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C</a:t>
              </a:r>
            </a:p>
          </p:txBody>
        </p:sp>
        <p:sp>
          <p:nvSpPr>
            <p:cNvPr id="22" name="TextBox 4"/>
            <p:cNvSpPr txBox="1">
              <a:spLocks noChangeArrowheads="1"/>
            </p:cNvSpPr>
            <p:nvPr/>
          </p:nvSpPr>
          <p:spPr bwMode="auto">
            <a:xfrm>
              <a:off x="1319004" y="1370257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D</a:t>
              </a:r>
            </a:p>
          </p:txBody>
        </p:sp>
        <p:sp>
          <p:nvSpPr>
            <p:cNvPr id="23" name="TextBox 4"/>
            <p:cNvSpPr txBox="1">
              <a:spLocks noChangeArrowheads="1"/>
            </p:cNvSpPr>
            <p:nvPr/>
          </p:nvSpPr>
          <p:spPr bwMode="auto">
            <a:xfrm>
              <a:off x="1623271" y="1370257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1178" y="2955541"/>
            <a:ext cx="2044540" cy="230983"/>
            <a:chOff x="441178" y="2955541"/>
            <a:chExt cx="2044540" cy="230983"/>
          </a:xfrm>
        </p:grpSpPr>
        <p:sp>
          <p:nvSpPr>
            <p:cNvPr id="24" name="TextBox 3"/>
            <p:cNvSpPr txBox="1">
              <a:spLocks noChangeArrowheads="1"/>
            </p:cNvSpPr>
            <p:nvPr/>
          </p:nvSpPr>
          <p:spPr bwMode="auto">
            <a:xfrm>
              <a:off x="441178" y="2955541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A</a:t>
              </a:r>
            </a:p>
          </p:txBody>
        </p:sp>
        <p:sp>
          <p:nvSpPr>
            <p:cNvPr id="25" name="TextBox 4"/>
            <p:cNvSpPr txBox="1">
              <a:spLocks noChangeArrowheads="1"/>
            </p:cNvSpPr>
            <p:nvPr/>
          </p:nvSpPr>
          <p:spPr bwMode="auto">
            <a:xfrm>
              <a:off x="1752453" y="2955692"/>
              <a:ext cx="1250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F</a:t>
              </a:r>
            </a:p>
          </p:txBody>
        </p:sp>
        <p:sp>
          <p:nvSpPr>
            <p:cNvPr id="26" name="TextBox 4"/>
            <p:cNvSpPr txBox="1">
              <a:spLocks noChangeArrowheads="1"/>
            </p:cNvSpPr>
            <p:nvPr/>
          </p:nvSpPr>
          <p:spPr bwMode="auto">
            <a:xfrm>
              <a:off x="2033269" y="2955692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G</a:t>
              </a:r>
            </a:p>
          </p:txBody>
        </p:sp>
        <p:sp>
          <p:nvSpPr>
            <p:cNvPr id="27" name="TextBox 4"/>
            <p:cNvSpPr txBox="1">
              <a:spLocks noChangeArrowheads="1"/>
            </p:cNvSpPr>
            <p:nvPr/>
          </p:nvSpPr>
          <p:spPr bwMode="auto">
            <a:xfrm>
              <a:off x="2338242" y="2955692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</a:t>
              </a:r>
            </a:p>
          </p:txBody>
        </p:sp>
        <p:sp>
          <p:nvSpPr>
            <p:cNvPr id="28" name="TextBox 4"/>
            <p:cNvSpPr txBox="1">
              <a:spLocks noChangeArrowheads="1"/>
            </p:cNvSpPr>
            <p:nvPr/>
          </p:nvSpPr>
          <p:spPr bwMode="auto">
            <a:xfrm>
              <a:off x="744390" y="2955541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B</a:t>
              </a:r>
            </a:p>
          </p:txBody>
        </p:sp>
        <p:sp>
          <p:nvSpPr>
            <p:cNvPr id="29" name="TextBox 4"/>
            <p:cNvSpPr txBox="1">
              <a:spLocks noChangeArrowheads="1"/>
            </p:cNvSpPr>
            <p:nvPr/>
          </p:nvSpPr>
          <p:spPr bwMode="auto">
            <a:xfrm>
              <a:off x="1037906" y="2955541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C</a:t>
              </a:r>
            </a:p>
          </p:txBody>
        </p:sp>
        <p:sp>
          <p:nvSpPr>
            <p:cNvPr id="30" name="TextBox 4"/>
            <p:cNvSpPr txBox="1">
              <a:spLocks noChangeArrowheads="1"/>
            </p:cNvSpPr>
            <p:nvPr/>
          </p:nvSpPr>
          <p:spPr bwMode="auto">
            <a:xfrm>
              <a:off x="1342879" y="2955541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0003" y="4277764"/>
            <a:ext cx="2336640" cy="230983"/>
            <a:chOff x="430003" y="4277764"/>
            <a:chExt cx="2336640" cy="230983"/>
          </a:xfrm>
        </p:grpSpPr>
        <p:sp>
          <p:nvSpPr>
            <p:cNvPr id="32" name="TextBox 3"/>
            <p:cNvSpPr txBox="1">
              <a:spLocks noChangeArrowheads="1"/>
            </p:cNvSpPr>
            <p:nvPr/>
          </p:nvSpPr>
          <p:spPr bwMode="auto">
            <a:xfrm>
              <a:off x="430003" y="4277764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A</a:t>
              </a:r>
            </a:p>
          </p:txBody>
        </p:sp>
        <p:sp>
          <p:nvSpPr>
            <p:cNvPr id="33" name="TextBox 4"/>
            <p:cNvSpPr txBox="1">
              <a:spLocks noChangeArrowheads="1"/>
            </p:cNvSpPr>
            <p:nvPr/>
          </p:nvSpPr>
          <p:spPr bwMode="auto">
            <a:xfrm>
              <a:off x="2033378" y="4277915"/>
              <a:ext cx="1250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F</a:t>
              </a:r>
            </a:p>
          </p:txBody>
        </p:sp>
        <p:sp>
          <p:nvSpPr>
            <p:cNvPr id="34" name="TextBox 4"/>
            <p:cNvSpPr txBox="1">
              <a:spLocks noChangeArrowheads="1"/>
            </p:cNvSpPr>
            <p:nvPr/>
          </p:nvSpPr>
          <p:spPr bwMode="auto">
            <a:xfrm>
              <a:off x="2314194" y="4277915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G</a:t>
              </a:r>
            </a:p>
          </p:txBody>
        </p:sp>
        <p:sp>
          <p:nvSpPr>
            <p:cNvPr id="35" name="TextBox 4"/>
            <p:cNvSpPr txBox="1">
              <a:spLocks noChangeArrowheads="1"/>
            </p:cNvSpPr>
            <p:nvPr/>
          </p:nvSpPr>
          <p:spPr bwMode="auto">
            <a:xfrm>
              <a:off x="2619167" y="4277915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</a:t>
              </a:r>
            </a:p>
          </p:txBody>
        </p:sp>
        <p:sp>
          <p:nvSpPr>
            <p:cNvPr id="36" name="TextBox 4"/>
            <p:cNvSpPr txBox="1">
              <a:spLocks noChangeArrowheads="1"/>
            </p:cNvSpPr>
            <p:nvPr/>
          </p:nvSpPr>
          <p:spPr bwMode="auto">
            <a:xfrm>
              <a:off x="733215" y="4277764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B</a:t>
              </a:r>
            </a:p>
          </p:txBody>
        </p:sp>
        <p:sp>
          <p:nvSpPr>
            <p:cNvPr id="37" name="TextBox 4"/>
            <p:cNvSpPr txBox="1">
              <a:spLocks noChangeArrowheads="1"/>
            </p:cNvSpPr>
            <p:nvPr/>
          </p:nvSpPr>
          <p:spPr bwMode="auto">
            <a:xfrm>
              <a:off x="1014031" y="4277764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C</a:t>
              </a:r>
            </a:p>
          </p:txBody>
        </p:sp>
        <p:sp>
          <p:nvSpPr>
            <p:cNvPr id="38" name="TextBox 4"/>
            <p:cNvSpPr txBox="1">
              <a:spLocks noChangeArrowheads="1"/>
            </p:cNvSpPr>
            <p:nvPr/>
          </p:nvSpPr>
          <p:spPr bwMode="auto">
            <a:xfrm>
              <a:off x="1319004" y="4277764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D</a:t>
              </a:r>
            </a:p>
          </p:txBody>
        </p:sp>
        <p:sp>
          <p:nvSpPr>
            <p:cNvPr id="39" name="TextBox 4"/>
            <p:cNvSpPr txBox="1">
              <a:spLocks noChangeArrowheads="1"/>
            </p:cNvSpPr>
            <p:nvPr/>
          </p:nvSpPr>
          <p:spPr bwMode="auto">
            <a:xfrm>
              <a:off x="1623271" y="4277764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0414" y="5721062"/>
            <a:ext cx="2923263" cy="230832"/>
            <a:chOff x="460414" y="5721062"/>
            <a:chExt cx="2923263" cy="230832"/>
          </a:xfrm>
        </p:grpSpPr>
        <p:sp>
          <p:nvSpPr>
            <p:cNvPr id="40" name="TextBox 4"/>
            <p:cNvSpPr txBox="1">
              <a:spLocks noChangeArrowheads="1"/>
            </p:cNvSpPr>
            <p:nvPr/>
          </p:nvSpPr>
          <p:spPr bwMode="auto">
            <a:xfrm>
              <a:off x="2650412" y="5721062"/>
              <a:ext cx="1250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F</a:t>
              </a:r>
            </a:p>
          </p:txBody>
        </p:sp>
        <p:sp>
          <p:nvSpPr>
            <p:cNvPr id="41" name="TextBox 4"/>
            <p:cNvSpPr txBox="1">
              <a:spLocks noChangeArrowheads="1"/>
            </p:cNvSpPr>
            <p:nvPr/>
          </p:nvSpPr>
          <p:spPr bwMode="auto">
            <a:xfrm>
              <a:off x="2931228" y="5721062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G</a:t>
              </a:r>
            </a:p>
          </p:txBody>
        </p:sp>
        <p:sp>
          <p:nvSpPr>
            <p:cNvPr id="42" name="TextBox 4"/>
            <p:cNvSpPr txBox="1">
              <a:spLocks noChangeArrowheads="1"/>
            </p:cNvSpPr>
            <p:nvPr/>
          </p:nvSpPr>
          <p:spPr bwMode="auto">
            <a:xfrm>
              <a:off x="3236201" y="5721062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</a:t>
              </a:r>
            </a:p>
          </p:txBody>
        </p:sp>
        <p:sp>
          <p:nvSpPr>
            <p:cNvPr id="43" name="TextBox 3"/>
            <p:cNvSpPr txBox="1">
              <a:spLocks noChangeArrowheads="1"/>
            </p:cNvSpPr>
            <p:nvPr/>
          </p:nvSpPr>
          <p:spPr bwMode="auto">
            <a:xfrm>
              <a:off x="460414" y="5721062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A</a:t>
              </a:r>
            </a:p>
          </p:txBody>
        </p:sp>
        <p:sp>
          <p:nvSpPr>
            <p:cNvPr id="44" name="TextBox 4"/>
            <p:cNvSpPr txBox="1">
              <a:spLocks noChangeArrowheads="1"/>
            </p:cNvSpPr>
            <p:nvPr/>
          </p:nvSpPr>
          <p:spPr bwMode="auto">
            <a:xfrm>
              <a:off x="742197" y="5721062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B</a:t>
              </a:r>
            </a:p>
          </p:txBody>
        </p:sp>
        <p:sp>
          <p:nvSpPr>
            <p:cNvPr id="45" name="TextBox 4"/>
            <p:cNvSpPr txBox="1">
              <a:spLocks noChangeArrowheads="1"/>
            </p:cNvSpPr>
            <p:nvPr/>
          </p:nvSpPr>
          <p:spPr bwMode="auto">
            <a:xfrm>
              <a:off x="1044442" y="5721062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C</a:t>
              </a:r>
            </a:p>
          </p:txBody>
        </p:sp>
        <p:sp>
          <p:nvSpPr>
            <p:cNvPr id="46" name="TextBox 4"/>
            <p:cNvSpPr txBox="1">
              <a:spLocks noChangeArrowheads="1"/>
            </p:cNvSpPr>
            <p:nvPr/>
          </p:nvSpPr>
          <p:spPr bwMode="auto">
            <a:xfrm>
              <a:off x="1333209" y="5721062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B</a:t>
              </a:r>
            </a:p>
          </p:txBody>
        </p:sp>
        <p:sp>
          <p:nvSpPr>
            <p:cNvPr id="47" name="TextBox 4"/>
            <p:cNvSpPr txBox="1">
              <a:spLocks noChangeArrowheads="1"/>
            </p:cNvSpPr>
            <p:nvPr/>
          </p:nvSpPr>
          <p:spPr bwMode="auto">
            <a:xfrm>
              <a:off x="1644978" y="5721062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C</a:t>
              </a:r>
            </a:p>
          </p:txBody>
        </p:sp>
        <p:sp>
          <p:nvSpPr>
            <p:cNvPr id="48" name="TextBox 4"/>
            <p:cNvSpPr txBox="1">
              <a:spLocks noChangeArrowheads="1"/>
            </p:cNvSpPr>
            <p:nvPr/>
          </p:nvSpPr>
          <p:spPr bwMode="auto">
            <a:xfrm>
              <a:off x="1930726" y="5721062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D</a:t>
              </a:r>
            </a:p>
          </p:txBody>
        </p:sp>
        <p:sp>
          <p:nvSpPr>
            <p:cNvPr id="49" name="TextBox 4"/>
            <p:cNvSpPr txBox="1">
              <a:spLocks noChangeArrowheads="1"/>
            </p:cNvSpPr>
            <p:nvPr/>
          </p:nvSpPr>
          <p:spPr bwMode="auto">
            <a:xfrm>
              <a:off x="2247427" y="5721062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190545" y="1342625"/>
            <a:ext cx="2336640" cy="230983"/>
            <a:chOff x="430003" y="1370257"/>
            <a:chExt cx="2336640" cy="230983"/>
          </a:xfrm>
        </p:grpSpPr>
        <p:sp>
          <p:nvSpPr>
            <p:cNvPr id="51" name="TextBox 3"/>
            <p:cNvSpPr txBox="1">
              <a:spLocks noChangeArrowheads="1"/>
            </p:cNvSpPr>
            <p:nvPr/>
          </p:nvSpPr>
          <p:spPr bwMode="auto">
            <a:xfrm>
              <a:off x="430003" y="1370257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A</a:t>
              </a:r>
            </a:p>
          </p:txBody>
        </p:sp>
        <p:sp>
          <p:nvSpPr>
            <p:cNvPr id="52" name="TextBox 4"/>
            <p:cNvSpPr txBox="1">
              <a:spLocks noChangeArrowheads="1"/>
            </p:cNvSpPr>
            <p:nvPr/>
          </p:nvSpPr>
          <p:spPr bwMode="auto">
            <a:xfrm>
              <a:off x="2033378" y="1370408"/>
              <a:ext cx="1250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F</a:t>
              </a:r>
            </a:p>
          </p:txBody>
        </p:sp>
        <p:sp>
          <p:nvSpPr>
            <p:cNvPr id="53" name="TextBox 4"/>
            <p:cNvSpPr txBox="1">
              <a:spLocks noChangeArrowheads="1"/>
            </p:cNvSpPr>
            <p:nvPr/>
          </p:nvSpPr>
          <p:spPr bwMode="auto">
            <a:xfrm>
              <a:off x="2314194" y="1370408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G</a:t>
              </a:r>
            </a:p>
          </p:txBody>
        </p:sp>
        <p:sp>
          <p:nvSpPr>
            <p:cNvPr id="54" name="TextBox 4"/>
            <p:cNvSpPr txBox="1">
              <a:spLocks noChangeArrowheads="1"/>
            </p:cNvSpPr>
            <p:nvPr/>
          </p:nvSpPr>
          <p:spPr bwMode="auto">
            <a:xfrm>
              <a:off x="2619167" y="1370408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</a:t>
              </a:r>
            </a:p>
          </p:txBody>
        </p:sp>
        <p:sp>
          <p:nvSpPr>
            <p:cNvPr id="55" name="TextBox 4"/>
            <p:cNvSpPr txBox="1">
              <a:spLocks noChangeArrowheads="1"/>
            </p:cNvSpPr>
            <p:nvPr/>
          </p:nvSpPr>
          <p:spPr bwMode="auto">
            <a:xfrm>
              <a:off x="733215" y="1370257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B</a:t>
              </a:r>
            </a:p>
          </p:txBody>
        </p:sp>
        <p:sp>
          <p:nvSpPr>
            <p:cNvPr id="56" name="TextBox 4"/>
            <p:cNvSpPr txBox="1">
              <a:spLocks noChangeArrowheads="1"/>
            </p:cNvSpPr>
            <p:nvPr/>
          </p:nvSpPr>
          <p:spPr bwMode="auto">
            <a:xfrm>
              <a:off x="1014031" y="1370257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C</a:t>
              </a:r>
            </a:p>
          </p:txBody>
        </p:sp>
        <p:sp>
          <p:nvSpPr>
            <p:cNvPr id="57" name="TextBox 4"/>
            <p:cNvSpPr txBox="1">
              <a:spLocks noChangeArrowheads="1"/>
            </p:cNvSpPr>
            <p:nvPr/>
          </p:nvSpPr>
          <p:spPr bwMode="auto">
            <a:xfrm>
              <a:off x="1319004" y="1370257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D</a:t>
              </a:r>
            </a:p>
          </p:txBody>
        </p:sp>
        <p:sp>
          <p:nvSpPr>
            <p:cNvPr id="58" name="TextBox 4"/>
            <p:cNvSpPr txBox="1">
              <a:spLocks noChangeArrowheads="1"/>
            </p:cNvSpPr>
            <p:nvPr/>
          </p:nvSpPr>
          <p:spPr bwMode="auto">
            <a:xfrm>
              <a:off x="1623271" y="1370257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02450" y="2938723"/>
            <a:ext cx="2336640" cy="230983"/>
            <a:chOff x="4202450" y="2938723"/>
            <a:chExt cx="2336640" cy="230983"/>
          </a:xfrm>
        </p:grpSpPr>
        <p:sp>
          <p:nvSpPr>
            <p:cNvPr id="60" name="TextBox 3"/>
            <p:cNvSpPr txBox="1">
              <a:spLocks noChangeArrowheads="1"/>
            </p:cNvSpPr>
            <p:nvPr/>
          </p:nvSpPr>
          <p:spPr bwMode="auto">
            <a:xfrm>
              <a:off x="4202450" y="2938723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A</a:t>
              </a:r>
            </a:p>
          </p:txBody>
        </p:sp>
        <p:sp>
          <p:nvSpPr>
            <p:cNvPr id="61" name="TextBox 4"/>
            <p:cNvSpPr txBox="1">
              <a:spLocks noChangeArrowheads="1"/>
            </p:cNvSpPr>
            <p:nvPr/>
          </p:nvSpPr>
          <p:spPr bwMode="auto">
            <a:xfrm>
              <a:off x="5801063" y="2938874"/>
              <a:ext cx="1250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F</a:t>
              </a:r>
            </a:p>
          </p:txBody>
        </p:sp>
        <p:sp>
          <p:nvSpPr>
            <p:cNvPr id="62" name="TextBox 4"/>
            <p:cNvSpPr txBox="1">
              <a:spLocks noChangeArrowheads="1"/>
            </p:cNvSpPr>
            <p:nvPr/>
          </p:nvSpPr>
          <p:spPr bwMode="auto">
            <a:xfrm>
              <a:off x="6086641" y="2938874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G</a:t>
              </a:r>
            </a:p>
          </p:txBody>
        </p:sp>
        <p:sp>
          <p:nvSpPr>
            <p:cNvPr id="63" name="TextBox 4"/>
            <p:cNvSpPr txBox="1">
              <a:spLocks noChangeArrowheads="1"/>
            </p:cNvSpPr>
            <p:nvPr/>
          </p:nvSpPr>
          <p:spPr bwMode="auto">
            <a:xfrm>
              <a:off x="6391614" y="2938874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</a:t>
              </a:r>
            </a:p>
          </p:txBody>
        </p:sp>
        <p:sp>
          <p:nvSpPr>
            <p:cNvPr id="64" name="TextBox 4"/>
            <p:cNvSpPr txBox="1">
              <a:spLocks noChangeArrowheads="1"/>
            </p:cNvSpPr>
            <p:nvPr/>
          </p:nvSpPr>
          <p:spPr bwMode="auto">
            <a:xfrm>
              <a:off x="4479471" y="2938723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D</a:t>
              </a:r>
            </a:p>
          </p:txBody>
        </p:sp>
        <p:sp>
          <p:nvSpPr>
            <p:cNvPr id="65" name="TextBox 4"/>
            <p:cNvSpPr txBox="1">
              <a:spLocks noChangeArrowheads="1"/>
            </p:cNvSpPr>
            <p:nvPr/>
          </p:nvSpPr>
          <p:spPr bwMode="auto">
            <a:xfrm>
              <a:off x="4776954" y="2938723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C</a:t>
              </a:r>
            </a:p>
          </p:txBody>
        </p:sp>
        <p:sp>
          <p:nvSpPr>
            <p:cNvPr id="66" name="TextBox 4"/>
            <p:cNvSpPr txBox="1">
              <a:spLocks noChangeArrowheads="1"/>
            </p:cNvSpPr>
            <p:nvPr/>
          </p:nvSpPr>
          <p:spPr bwMode="auto">
            <a:xfrm>
              <a:off x="5072403" y="2938723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B</a:t>
              </a:r>
            </a:p>
          </p:txBody>
        </p:sp>
        <p:sp>
          <p:nvSpPr>
            <p:cNvPr id="67" name="TextBox 4"/>
            <p:cNvSpPr txBox="1">
              <a:spLocks noChangeArrowheads="1"/>
            </p:cNvSpPr>
            <p:nvPr/>
          </p:nvSpPr>
          <p:spPr bwMode="auto">
            <a:xfrm>
              <a:off x="5381432" y="2938723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183402" y="4143149"/>
            <a:ext cx="2336640" cy="230983"/>
            <a:chOff x="4202450" y="2938723"/>
            <a:chExt cx="2336640" cy="230983"/>
          </a:xfrm>
        </p:grpSpPr>
        <p:sp>
          <p:nvSpPr>
            <p:cNvPr id="69" name="TextBox 3"/>
            <p:cNvSpPr txBox="1">
              <a:spLocks noChangeArrowheads="1"/>
            </p:cNvSpPr>
            <p:nvPr/>
          </p:nvSpPr>
          <p:spPr bwMode="auto">
            <a:xfrm>
              <a:off x="4202450" y="2938723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A</a:t>
              </a:r>
            </a:p>
          </p:txBody>
        </p:sp>
        <p:sp>
          <p:nvSpPr>
            <p:cNvPr id="70" name="TextBox 4"/>
            <p:cNvSpPr txBox="1">
              <a:spLocks noChangeArrowheads="1"/>
            </p:cNvSpPr>
            <p:nvPr/>
          </p:nvSpPr>
          <p:spPr bwMode="auto">
            <a:xfrm>
              <a:off x="5805825" y="2938874"/>
              <a:ext cx="1250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F</a:t>
              </a:r>
            </a:p>
          </p:txBody>
        </p:sp>
        <p:sp>
          <p:nvSpPr>
            <p:cNvPr id="71" name="TextBox 4"/>
            <p:cNvSpPr txBox="1">
              <a:spLocks noChangeArrowheads="1"/>
            </p:cNvSpPr>
            <p:nvPr/>
          </p:nvSpPr>
          <p:spPr bwMode="auto">
            <a:xfrm>
              <a:off x="6086641" y="2938874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G</a:t>
              </a:r>
            </a:p>
          </p:txBody>
        </p:sp>
        <p:sp>
          <p:nvSpPr>
            <p:cNvPr id="72" name="TextBox 4"/>
            <p:cNvSpPr txBox="1">
              <a:spLocks noChangeArrowheads="1"/>
            </p:cNvSpPr>
            <p:nvPr/>
          </p:nvSpPr>
          <p:spPr bwMode="auto">
            <a:xfrm>
              <a:off x="6391614" y="2938874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</a:t>
              </a:r>
            </a:p>
          </p:txBody>
        </p:sp>
        <p:sp>
          <p:nvSpPr>
            <p:cNvPr id="73" name="TextBox 4"/>
            <p:cNvSpPr txBox="1">
              <a:spLocks noChangeArrowheads="1"/>
            </p:cNvSpPr>
            <p:nvPr/>
          </p:nvSpPr>
          <p:spPr bwMode="auto">
            <a:xfrm>
              <a:off x="4493757" y="2938723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B</a:t>
              </a:r>
            </a:p>
          </p:txBody>
        </p:sp>
        <p:sp>
          <p:nvSpPr>
            <p:cNvPr id="74" name="TextBox 4"/>
            <p:cNvSpPr txBox="1">
              <a:spLocks noChangeArrowheads="1"/>
            </p:cNvSpPr>
            <p:nvPr/>
          </p:nvSpPr>
          <p:spPr bwMode="auto">
            <a:xfrm>
              <a:off x="4788859" y="2938723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C</a:t>
              </a:r>
            </a:p>
          </p:txBody>
        </p:sp>
        <p:sp>
          <p:nvSpPr>
            <p:cNvPr id="75" name="TextBox 4"/>
            <p:cNvSpPr txBox="1">
              <a:spLocks noChangeArrowheads="1"/>
            </p:cNvSpPr>
            <p:nvPr/>
          </p:nvSpPr>
          <p:spPr bwMode="auto">
            <a:xfrm>
              <a:off x="5089070" y="2938723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D</a:t>
              </a:r>
            </a:p>
          </p:txBody>
        </p:sp>
        <p:sp>
          <p:nvSpPr>
            <p:cNvPr id="76" name="TextBox 4"/>
            <p:cNvSpPr txBox="1">
              <a:spLocks noChangeArrowheads="1"/>
            </p:cNvSpPr>
            <p:nvPr/>
          </p:nvSpPr>
          <p:spPr bwMode="auto">
            <a:xfrm>
              <a:off x="5386194" y="2938723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168245" y="5740115"/>
            <a:ext cx="2643861" cy="230832"/>
            <a:chOff x="4168245" y="5740115"/>
            <a:chExt cx="2643861" cy="230832"/>
          </a:xfrm>
        </p:grpSpPr>
        <p:sp>
          <p:nvSpPr>
            <p:cNvPr id="78" name="TextBox 4"/>
            <p:cNvSpPr txBox="1">
              <a:spLocks noChangeArrowheads="1"/>
            </p:cNvSpPr>
            <p:nvPr/>
          </p:nvSpPr>
          <p:spPr bwMode="auto">
            <a:xfrm>
              <a:off x="6078841" y="5740115"/>
              <a:ext cx="12503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F</a:t>
              </a:r>
            </a:p>
          </p:txBody>
        </p:sp>
        <p:sp>
          <p:nvSpPr>
            <p:cNvPr id="79" name="TextBox 4"/>
            <p:cNvSpPr txBox="1">
              <a:spLocks noChangeArrowheads="1"/>
            </p:cNvSpPr>
            <p:nvPr/>
          </p:nvSpPr>
          <p:spPr bwMode="auto">
            <a:xfrm>
              <a:off x="6359657" y="5740115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G</a:t>
              </a:r>
            </a:p>
          </p:txBody>
        </p:sp>
        <p:sp>
          <p:nvSpPr>
            <p:cNvPr id="80" name="TextBox 4"/>
            <p:cNvSpPr txBox="1">
              <a:spLocks noChangeArrowheads="1"/>
            </p:cNvSpPr>
            <p:nvPr/>
          </p:nvSpPr>
          <p:spPr bwMode="auto">
            <a:xfrm>
              <a:off x="6664630" y="5740115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H</a:t>
              </a:r>
            </a:p>
          </p:txBody>
        </p:sp>
        <p:sp>
          <p:nvSpPr>
            <p:cNvPr id="82" name="TextBox 4"/>
            <p:cNvSpPr txBox="1">
              <a:spLocks noChangeArrowheads="1"/>
            </p:cNvSpPr>
            <p:nvPr/>
          </p:nvSpPr>
          <p:spPr bwMode="auto">
            <a:xfrm>
              <a:off x="4168245" y="5740115"/>
              <a:ext cx="17152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M</a:t>
              </a:r>
            </a:p>
          </p:txBody>
        </p:sp>
        <p:sp>
          <p:nvSpPr>
            <p:cNvPr id="83" name="TextBox 4"/>
            <p:cNvSpPr txBox="1">
              <a:spLocks noChangeArrowheads="1"/>
            </p:cNvSpPr>
            <p:nvPr/>
          </p:nvSpPr>
          <p:spPr bwMode="auto">
            <a:xfrm>
              <a:off x="4470490" y="5740115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N</a:t>
              </a:r>
            </a:p>
          </p:txBody>
        </p:sp>
        <p:sp>
          <p:nvSpPr>
            <p:cNvPr id="84" name="TextBox 4"/>
            <p:cNvSpPr txBox="1">
              <a:spLocks noChangeArrowheads="1"/>
            </p:cNvSpPr>
            <p:nvPr/>
          </p:nvSpPr>
          <p:spPr bwMode="auto">
            <a:xfrm>
              <a:off x="4759257" y="5740115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O</a:t>
              </a:r>
            </a:p>
          </p:txBody>
        </p:sp>
        <p:sp>
          <p:nvSpPr>
            <p:cNvPr id="85" name="TextBox 4"/>
            <p:cNvSpPr txBox="1">
              <a:spLocks noChangeArrowheads="1"/>
            </p:cNvSpPr>
            <p:nvPr/>
          </p:nvSpPr>
          <p:spPr bwMode="auto">
            <a:xfrm>
              <a:off x="5066264" y="5740115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C</a:t>
              </a:r>
            </a:p>
          </p:txBody>
        </p:sp>
        <p:sp>
          <p:nvSpPr>
            <p:cNvPr id="86" name="TextBox 4"/>
            <p:cNvSpPr txBox="1">
              <a:spLocks noChangeArrowheads="1"/>
            </p:cNvSpPr>
            <p:nvPr/>
          </p:nvSpPr>
          <p:spPr bwMode="auto">
            <a:xfrm>
              <a:off x="5366298" y="5740115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D</a:t>
              </a:r>
            </a:p>
          </p:txBody>
        </p:sp>
        <p:sp>
          <p:nvSpPr>
            <p:cNvPr id="87" name="TextBox 4"/>
            <p:cNvSpPr txBox="1">
              <a:spLocks noChangeArrowheads="1"/>
            </p:cNvSpPr>
            <p:nvPr/>
          </p:nvSpPr>
          <p:spPr bwMode="auto">
            <a:xfrm>
              <a:off x="5682999" y="5740115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E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213905" y="5729361"/>
            <a:ext cx="1462976" cy="230832"/>
            <a:chOff x="7213905" y="5729361"/>
            <a:chExt cx="1462976" cy="230832"/>
          </a:xfrm>
        </p:grpSpPr>
        <p:sp>
          <p:nvSpPr>
            <p:cNvPr id="92" name="TextBox 4"/>
            <p:cNvSpPr txBox="1">
              <a:spLocks noChangeArrowheads="1"/>
            </p:cNvSpPr>
            <p:nvPr/>
          </p:nvSpPr>
          <p:spPr bwMode="auto">
            <a:xfrm>
              <a:off x="7213905" y="5729361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A</a:t>
              </a:r>
            </a:p>
          </p:txBody>
        </p:sp>
        <p:sp>
          <p:nvSpPr>
            <p:cNvPr id="93" name="TextBox 4"/>
            <p:cNvSpPr txBox="1">
              <a:spLocks noChangeArrowheads="1"/>
            </p:cNvSpPr>
            <p:nvPr/>
          </p:nvSpPr>
          <p:spPr bwMode="auto">
            <a:xfrm>
              <a:off x="7506626" y="5729361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B</a:t>
              </a:r>
            </a:p>
          </p:txBody>
        </p:sp>
        <p:sp>
          <p:nvSpPr>
            <p:cNvPr id="94" name="TextBox 4"/>
            <p:cNvSpPr txBox="1">
              <a:spLocks noChangeArrowheads="1"/>
            </p:cNvSpPr>
            <p:nvPr/>
          </p:nvSpPr>
          <p:spPr bwMode="auto">
            <a:xfrm>
              <a:off x="7811599" y="5729361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P</a:t>
              </a:r>
            </a:p>
          </p:txBody>
        </p:sp>
        <p:sp>
          <p:nvSpPr>
            <p:cNvPr id="95" name="TextBox 4"/>
            <p:cNvSpPr txBox="1">
              <a:spLocks noChangeArrowheads="1"/>
            </p:cNvSpPr>
            <p:nvPr/>
          </p:nvSpPr>
          <p:spPr bwMode="auto">
            <a:xfrm>
              <a:off x="8097874" y="5729361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Q</a:t>
              </a:r>
            </a:p>
          </p:txBody>
        </p:sp>
        <p:sp>
          <p:nvSpPr>
            <p:cNvPr id="96" name="TextBox 4"/>
            <p:cNvSpPr txBox="1">
              <a:spLocks noChangeArrowheads="1"/>
            </p:cNvSpPr>
            <p:nvPr/>
          </p:nvSpPr>
          <p:spPr bwMode="auto">
            <a:xfrm>
              <a:off x="8529405" y="5729361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R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924841" y="4146871"/>
            <a:ext cx="1750587" cy="230832"/>
            <a:chOff x="6924841" y="4146871"/>
            <a:chExt cx="1750587" cy="230832"/>
          </a:xfrm>
        </p:grpSpPr>
        <p:sp>
          <p:nvSpPr>
            <p:cNvPr id="97" name="TextBox 4"/>
            <p:cNvSpPr txBox="1">
              <a:spLocks noChangeArrowheads="1"/>
            </p:cNvSpPr>
            <p:nvPr/>
          </p:nvSpPr>
          <p:spPr bwMode="auto">
            <a:xfrm>
              <a:off x="7231500" y="4146871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N</a:t>
              </a:r>
            </a:p>
          </p:txBody>
        </p:sp>
        <p:sp>
          <p:nvSpPr>
            <p:cNvPr id="98" name="TextBox 4"/>
            <p:cNvSpPr txBox="1">
              <a:spLocks noChangeArrowheads="1"/>
            </p:cNvSpPr>
            <p:nvPr/>
          </p:nvSpPr>
          <p:spPr bwMode="auto">
            <a:xfrm>
              <a:off x="7517078" y="4146871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O</a:t>
              </a:r>
            </a:p>
          </p:txBody>
        </p:sp>
        <p:sp>
          <p:nvSpPr>
            <p:cNvPr id="99" name="TextBox 4"/>
            <p:cNvSpPr txBox="1">
              <a:spLocks noChangeArrowheads="1"/>
            </p:cNvSpPr>
            <p:nvPr/>
          </p:nvSpPr>
          <p:spPr bwMode="auto">
            <a:xfrm>
              <a:off x="7822051" y="4146871"/>
              <a:ext cx="13625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P</a:t>
              </a:r>
            </a:p>
          </p:txBody>
        </p:sp>
        <p:sp>
          <p:nvSpPr>
            <p:cNvPr id="100" name="TextBox 4"/>
            <p:cNvSpPr txBox="1">
              <a:spLocks noChangeArrowheads="1"/>
            </p:cNvSpPr>
            <p:nvPr/>
          </p:nvSpPr>
          <p:spPr bwMode="auto">
            <a:xfrm>
              <a:off x="8108326" y="4146871"/>
              <a:ext cx="16030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Q</a:t>
              </a:r>
            </a:p>
          </p:txBody>
        </p:sp>
        <p:sp>
          <p:nvSpPr>
            <p:cNvPr id="101" name="TextBox 4"/>
            <p:cNvSpPr txBox="1">
              <a:spLocks noChangeArrowheads="1"/>
            </p:cNvSpPr>
            <p:nvPr/>
          </p:nvSpPr>
          <p:spPr bwMode="auto">
            <a:xfrm>
              <a:off x="8527952" y="4146871"/>
              <a:ext cx="14747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charset="0"/>
                </a:rPr>
                <a:t>R</a:t>
              </a:r>
            </a:p>
          </p:txBody>
        </p:sp>
        <p:sp>
          <p:nvSpPr>
            <p:cNvPr id="102" name="TextBox 4"/>
            <p:cNvSpPr txBox="1">
              <a:spLocks noChangeArrowheads="1"/>
            </p:cNvSpPr>
            <p:nvPr/>
          </p:nvSpPr>
          <p:spPr bwMode="auto">
            <a:xfrm>
              <a:off x="6924841" y="4146871"/>
              <a:ext cx="17152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lnSpc>
                  <a:spcPts val="1820"/>
                </a:lnSpc>
              </a:pPr>
              <a:r>
                <a:rPr lang="en-US" sz="1600" b="1" dirty="0">
                  <a:solidFill>
                    <a:srgbClr val="FFFFFF"/>
                  </a:solidFill>
                  <a:latin typeface="Arial"/>
                  <a:ea typeface="ＭＳ Ｐゴシック" charset="0"/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453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Afwijkend chromosoomaantal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Ontstaat door </a:t>
            </a:r>
            <a:r>
              <a:rPr lang="nl-NL" sz="2000" b="1" dirty="0"/>
              <a:t>nondisjunctie</a:t>
            </a:r>
            <a:r>
              <a:rPr lang="nl-NL" sz="2000" dirty="0"/>
              <a:t>: het niet goed scheiden van homologe chromosomen (meiose I) of zusterchromatiden (meiose II)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0555" y="2211271"/>
            <a:ext cx="4982890" cy="45102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552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Afwijkend chromosoomaantal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506916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nl-NL" sz="2000" b="1" dirty="0"/>
              <a:t>Aneuploïdie	</a:t>
            </a:r>
            <a:r>
              <a:rPr lang="nl-NL" sz="2000" dirty="0"/>
              <a:t>een afwijkend chromosoomaantal, maar </a:t>
            </a:r>
            <a:r>
              <a:rPr lang="nl-NL" sz="2000" b="1" dirty="0"/>
              <a:t>NIET</a:t>
            </a:r>
            <a:r>
              <a:rPr lang="nl-NL" sz="2000" dirty="0"/>
              <a:t> een hele set</a:t>
            </a:r>
          </a:p>
          <a:p>
            <a:pPr>
              <a:buNone/>
            </a:pPr>
            <a:r>
              <a:rPr lang="nl-NL" sz="2000" b="1" dirty="0"/>
              <a:t>			</a:t>
            </a:r>
            <a:r>
              <a:rPr lang="nl-NL" sz="2000" dirty="0"/>
              <a:t>2</a:t>
            </a:r>
            <a:r>
              <a:rPr lang="nl-NL" sz="2000" i="1" dirty="0"/>
              <a:t>n</a:t>
            </a:r>
            <a:r>
              <a:rPr lang="nl-NL" sz="2000" dirty="0"/>
              <a:t> +1, 2</a:t>
            </a:r>
            <a:r>
              <a:rPr lang="nl-NL" sz="2000" i="1" dirty="0"/>
              <a:t>n</a:t>
            </a:r>
            <a:r>
              <a:rPr lang="nl-NL" sz="2000" dirty="0"/>
              <a:t>-1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monosomie</a:t>
            </a:r>
            <a:r>
              <a:rPr lang="nl-NL" sz="2000" dirty="0"/>
              <a:t>	mist één chromosoom van een chromosoompaar</a:t>
            </a:r>
          </a:p>
          <a:p>
            <a:pPr>
              <a:buNone/>
            </a:pPr>
            <a:r>
              <a:rPr lang="nl-NL" sz="2000" dirty="0"/>
              <a:t>			2</a:t>
            </a:r>
            <a:r>
              <a:rPr lang="nl-NL" sz="2000" i="1" dirty="0"/>
              <a:t>n</a:t>
            </a:r>
            <a:r>
              <a:rPr lang="nl-NL" sz="2000" dirty="0"/>
              <a:t>-1</a:t>
            </a:r>
          </a:p>
          <a:p>
            <a:pPr>
              <a:buNone/>
            </a:pPr>
            <a:r>
              <a:rPr lang="nl-NL" sz="2000" dirty="0"/>
              <a:t>			in de mens: alleen X-chromosoom = Turner syndroom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trisomie		</a:t>
            </a:r>
            <a:r>
              <a:rPr lang="nl-NL" sz="2000" dirty="0"/>
              <a:t>drie homologe chromosomen (dus één chromosoom te veel)</a:t>
            </a:r>
          </a:p>
          <a:p>
            <a:pPr>
              <a:buNone/>
            </a:pPr>
            <a:r>
              <a:rPr lang="nl-NL" sz="2000" dirty="0"/>
              <a:t>			2</a:t>
            </a:r>
            <a:r>
              <a:rPr lang="nl-NL" sz="2000" i="1" dirty="0"/>
              <a:t>n</a:t>
            </a:r>
            <a:r>
              <a:rPr lang="nl-NL" sz="2000" dirty="0"/>
              <a:t>+1</a:t>
            </a:r>
          </a:p>
          <a:p>
            <a:pPr>
              <a:buNone/>
            </a:pPr>
            <a:r>
              <a:rPr lang="nl-NL" sz="2000" dirty="0"/>
              <a:t>			in de mens: 47,21+ (Down), 47,13+ (Patau) en 47,18+ (Edwards)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b="1" dirty="0"/>
              <a:t>Polyploïdie	complete sets</a:t>
            </a:r>
            <a:r>
              <a:rPr lang="nl-NL" sz="2000" dirty="0"/>
              <a:t> chromosomen extra</a:t>
            </a:r>
          </a:p>
          <a:p>
            <a:pPr>
              <a:buNone/>
            </a:pPr>
            <a:r>
              <a:rPr lang="nl-NL" sz="2000" b="1" dirty="0"/>
              <a:t>			</a:t>
            </a:r>
            <a:r>
              <a:rPr lang="nl-NL" sz="2000" i="1" dirty="0"/>
              <a:t>3n, 4n, </a:t>
            </a:r>
            <a:r>
              <a:rPr lang="nl-NL" sz="2000" dirty="0"/>
              <a:t>etc. </a:t>
            </a:r>
          </a:p>
          <a:p>
            <a:pPr>
              <a:buNone/>
            </a:pPr>
            <a:r>
              <a:rPr lang="nl-NL" sz="2000" dirty="0"/>
              <a:t>			komt veel voor in planten, amfibiën</a:t>
            </a:r>
          </a:p>
          <a:p>
            <a:pPr>
              <a:buNone/>
            </a:pPr>
            <a:r>
              <a:rPr lang="nl-NL" sz="2000" dirty="0"/>
              <a:t>			in de mens: veelvoorkomende oorzaak miskramen</a:t>
            </a:r>
          </a:p>
          <a:p>
            <a:pPr>
              <a:buNone/>
            </a:pPr>
            <a:r>
              <a:rPr lang="nl-NL" sz="2000" dirty="0"/>
              <a:t>			</a:t>
            </a:r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3382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nl-NL" dirty="0"/>
              <a:t>Syndroom van Down</a:t>
            </a:r>
          </a:p>
        </p:txBody>
      </p:sp>
      <p:pic>
        <p:nvPicPr>
          <p:cNvPr id="4" name="Picture 15" descr="15_15_DownSyndrome-U"/>
          <p:cNvPicPr>
            <a:picLocks noChangeAspect="1" noChangeArrowheads="1"/>
          </p:cNvPicPr>
          <p:nvPr/>
        </p:nvPicPr>
        <p:blipFill>
          <a:blip r:embed="rId2" cstate="print"/>
          <a:srcRect b="2715"/>
          <a:stretch>
            <a:fillRect/>
          </a:stretch>
        </p:blipFill>
        <p:spPr bwMode="auto">
          <a:xfrm>
            <a:off x="3707904" y="2877205"/>
            <a:ext cx="5272435" cy="3648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51520" y="1306503"/>
            <a:ext cx="46305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Syndroom van Down: trisomie 21 (47, 21+)</a:t>
            </a:r>
          </a:p>
          <a:p>
            <a:r>
              <a:rPr lang="nl-NL" sz="2000" dirty="0"/>
              <a:t>Minst ernstige trisomie</a:t>
            </a:r>
          </a:p>
          <a:p>
            <a:endParaRPr lang="nl-NL" sz="2000" dirty="0"/>
          </a:p>
          <a:p>
            <a:pPr>
              <a:buFontTx/>
              <a:buChar char="-"/>
            </a:pPr>
            <a:r>
              <a:rPr lang="nl-NL" sz="2000" dirty="0"/>
              <a:t> Karakteristiek gezichtskenmerken</a:t>
            </a:r>
          </a:p>
          <a:p>
            <a:pPr>
              <a:buFontTx/>
              <a:buChar char="-"/>
            </a:pPr>
            <a:r>
              <a:rPr lang="nl-NL" sz="2000" dirty="0"/>
              <a:t> kort postuur</a:t>
            </a:r>
          </a:p>
          <a:p>
            <a:pPr>
              <a:buFontTx/>
              <a:buChar char="-"/>
            </a:pPr>
            <a:r>
              <a:rPr lang="nl-NL" sz="2000" dirty="0"/>
              <a:t> vaak hartafwijkingen</a:t>
            </a:r>
          </a:p>
          <a:p>
            <a:pPr>
              <a:buFontTx/>
              <a:buChar char="-"/>
            </a:pPr>
            <a:r>
              <a:rPr lang="nl-NL" sz="2000" dirty="0"/>
              <a:t> ontwikkelingsachterstand</a:t>
            </a:r>
          </a:p>
          <a:p>
            <a:endParaRPr lang="nl-NL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338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97768"/>
            <a:ext cx="8229600" cy="1143000"/>
          </a:xfrm>
        </p:spPr>
        <p:txBody>
          <a:bodyPr/>
          <a:lstStyle/>
          <a:p>
            <a:r>
              <a:rPr lang="nl-NL" dirty="0"/>
              <a:t>Syndroom van Down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196752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sz="20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6" name="Picture 2" descr="E:\Chapter_08\B_Jpegs_of_Art_and_Photos\Labeled_Art_and_Photos\08_05Figure-L.jpg"/>
          <p:cNvPicPr>
            <a:picLocks noChangeAspect="1" noChangeArrowheads="1"/>
          </p:cNvPicPr>
          <p:nvPr/>
        </p:nvPicPr>
        <p:blipFill>
          <a:blip r:embed="rId2" cstate="print"/>
          <a:srcRect b="5409"/>
          <a:stretch>
            <a:fillRect/>
          </a:stretch>
        </p:blipFill>
        <p:spPr bwMode="auto">
          <a:xfrm>
            <a:off x="2868469" y="3731553"/>
            <a:ext cx="3407061" cy="302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51521" y="1484784"/>
            <a:ext cx="8712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Kan ontstaan door </a:t>
            </a:r>
            <a:r>
              <a:rPr lang="nl-NL" sz="2000" b="1" dirty="0"/>
              <a:t>nondisjunctie</a:t>
            </a:r>
            <a:r>
              <a:rPr lang="nl-NL" sz="2000" dirty="0"/>
              <a:t> tijdens meiose I of meiose II</a:t>
            </a:r>
          </a:p>
          <a:p>
            <a:r>
              <a:rPr lang="nl-NL" sz="2000" dirty="0"/>
              <a:t>Komt zowel in mannen als vrouwen voor</a:t>
            </a:r>
          </a:p>
          <a:p>
            <a:endParaRPr lang="nl-NL" sz="2000" dirty="0"/>
          </a:p>
          <a:p>
            <a:r>
              <a:rPr lang="nl-NL" sz="2000" dirty="0"/>
              <a:t>Maar het blijkt dat de leeftijd van de moeder een grote factor is in het risico op een kind met Down syndroom</a:t>
            </a:r>
          </a:p>
          <a:p>
            <a:endParaRPr lang="nl-NL" sz="2000" dirty="0"/>
          </a:p>
          <a:p>
            <a:r>
              <a:rPr lang="nl-NL" sz="2000" dirty="0"/>
              <a:t>Oorzaak: vaak nondisjunctie tijdens maternale meiose II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669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6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/>
              <a:t>Aneuploïde van de geslachtschromosomen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nl-NL" sz="2000" dirty="0"/>
              <a:t>Minder ernstig dan autosomale aneuploïdiën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r>
              <a:rPr lang="nl-NL" sz="2000" dirty="0"/>
              <a:t>47, XXY	</a:t>
            </a:r>
            <a:r>
              <a:rPr lang="nl-NL" sz="2000" b="1" dirty="0"/>
              <a:t>Klinefelter syndroom</a:t>
            </a:r>
            <a:endParaRPr lang="nl-NL" sz="2000" dirty="0"/>
          </a:p>
          <a:p>
            <a:pPr>
              <a:buNone/>
            </a:pPr>
            <a:r>
              <a:rPr lang="nl-NL" sz="2000" dirty="0"/>
              <a:t>			twee Barr bodies</a:t>
            </a:r>
          </a:p>
          <a:p>
            <a:pPr>
              <a:buNone/>
            </a:pPr>
            <a:r>
              <a:rPr lang="nl-NL" sz="2000" dirty="0"/>
              <a:t>			mannelijke geslachtsorganen, maar onvruchtbaar</a:t>
            </a:r>
          </a:p>
          <a:p>
            <a:pPr>
              <a:buNone/>
            </a:pPr>
            <a:r>
              <a:rPr lang="nl-NL" sz="2000" dirty="0"/>
              <a:t>			enige borstontwikkeling en vrouwelijke eigenschappen</a:t>
            </a:r>
          </a:p>
          <a:p>
            <a:pPr>
              <a:buNone/>
            </a:pPr>
            <a:endParaRPr lang="nl-NL" sz="2000" dirty="0"/>
          </a:p>
          <a:p>
            <a:pPr>
              <a:buNone/>
            </a:pPr>
            <a:endParaRPr lang="nl-NL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1B1AD-5DCC-49DA-82F4-2A6A6D93A1D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624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27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Klinefelter syndroom</a:t>
            </a:r>
            <a:endParaRPr kumimoji="0" lang="nl-NL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E:\Chapter_07\B_Jpegs_of_Art_and_Photos\Labeled_Art_and_Photos\07_07Figure0-L.jpg"/>
          <p:cNvPicPr>
            <a:picLocks noChangeAspect="1" noChangeArrowheads="1"/>
          </p:cNvPicPr>
          <p:nvPr/>
        </p:nvPicPr>
        <p:blipFill>
          <a:blip r:embed="rId2" cstate="print"/>
          <a:srcRect t="8506" r="50000" b="8471"/>
          <a:stretch>
            <a:fillRect/>
          </a:stretch>
        </p:blipFill>
        <p:spPr bwMode="auto">
          <a:xfrm>
            <a:off x="323529" y="1052736"/>
            <a:ext cx="3881284" cy="3384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272" y="980728"/>
            <a:ext cx="1866900" cy="433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355976" y="1052736"/>
            <a:ext cx="208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Karyotype: 47,XXY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0466" y="4869160"/>
            <a:ext cx="7958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Symptomen: </a:t>
            </a:r>
          </a:p>
          <a:p>
            <a:pPr marL="342900" indent="-342900">
              <a:buFont typeface="Arial" charset="0"/>
              <a:buChar char="•"/>
            </a:pPr>
            <a:r>
              <a:rPr lang="nl-NL" sz="2000" dirty="0"/>
              <a:t>lange armen, benen, handen en voeten</a:t>
            </a:r>
          </a:p>
          <a:p>
            <a:pPr marL="342900" indent="-342900">
              <a:buFont typeface="Arial" charset="0"/>
              <a:buChar char="•"/>
            </a:pPr>
            <a:r>
              <a:rPr lang="nl-NL" sz="2000" dirty="0"/>
              <a:t>Normale mannelijke geslachtsorganen, maar verminderd functioneel </a:t>
            </a:r>
          </a:p>
          <a:p>
            <a:pPr marL="342900" indent="-342900">
              <a:buFont typeface="Arial" charset="0"/>
              <a:buChar char="•"/>
            </a:pPr>
            <a:r>
              <a:rPr lang="nl-NL" sz="2000" dirty="0"/>
              <a:t>Meestal onvruchtbaar</a:t>
            </a:r>
          </a:p>
          <a:p>
            <a:pPr marL="342900" indent="-342900">
              <a:buFont typeface="Arial" charset="0"/>
              <a:buChar char="•"/>
            </a:pPr>
            <a:r>
              <a:rPr lang="nl-NL" sz="2000" dirty="0"/>
              <a:t>Soms borstontwikkeling (gynecomastia), wat kan leiden tot borstkanker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82708" y="6356351"/>
            <a:ext cx="332642" cy="365125"/>
          </a:xfrm>
        </p:spPr>
        <p:txBody>
          <a:bodyPr/>
          <a:lstStyle/>
          <a:p>
            <a:fld id="{B8B1B1AD-5DCC-49DA-82F4-2A6A6D93A1D0}" type="slidenum">
              <a:rPr lang="nl-NL" smtClean="0"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001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2372</TotalTime>
  <Words>1089</Words>
  <Application>Microsoft Macintosh PowerPoint</Application>
  <PresentationFormat>On-screen Show (4:3)</PresentationFormat>
  <Paragraphs>302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Vandaag</vt:lpstr>
      <vt:lpstr>Chromosoomafwijkingen</vt:lpstr>
      <vt:lpstr>PowerPoint Presentation</vt:lpstr>
      <vt:lpstr>Afwijkend chromosoomaantal</vt:lpstr>
      <vt:lpstr>Afwijkend chromosoomaantal</vt:lpstr>
      <vt:lpstr>Syndroom van Down</vt:lpstr>
      <vt:lpstr>Syndroom van Down</vt:lpstr>
      <vt:lpstr>Aneuploïde van de geslachtschromosomen</vt:lpstr>
      <vt:lpstr>PowerPoint Presentation</vt:lpstr>
      <vt:lpstr>Aneuploïde van de geslachtschromosomen</vt:lpstr>
      <vt:lpstr>PowerPoint Presentation</vt:lpstr>
      <vt:lpstr>Chromosoomafwijkingen</vt:lpstr>
      <vt:lpstr>Chromosoomstructuur</vt:lpstr>
      <vt:lpstr>Cri du Chat syndroom</vt:lpstr>
      <vt:lpstr>Cri du Chat syndroom</vt:lpstr>
      <vt:lpstr>Philadelphia chromosoom</vt:lpstr>
      <vt:lpstr>Afwijkingen van Mendeliaanse overerving</vt:lpstr>
      <vt:lpstr>Genomische imprinting</vt:lpstr>
      <vt:lpstr>Genomische imprinting</vt:lpstr>
      <vt:lpstr>Genomische imprinting</vt:lpstr>
      <vt:lpstr>PowerPoint Presentation</vt:lpstr>
      <vt:lpstr>Afwijkingen van Mendeliaanse overerving</vt:lpstr>
      <vt:lpstr>Genen in organellen</vt:lpstr>
      <vt:lpstr>Genen in organellen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Biologie 4</dc:title>
  <dc:creator>Jessica</dc:creator>
  <cp:lastModifiedBy>Bosman J, Jasper</cp:lastModifiedBy>
  <cp:revision>58</cp:revision>
  <dcterms:created xsi:type="dcterms:W3CDTF">2014-05-24T13:06:51Z</dcterms:created>
  <dcterms:modified xsi:type="dcterms:W3CDTF">2021-05-20T09:09:25Z</dcterms:modified>
</cp:coreProperties>
</file>